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8" r:id="rId2"/>
    <p:sldId id="276" r:id="rId3"/>
    <p:sldId id="263" r:id="rId4"/>
    <p:sldId id="289" r:id="rId5"/>
    <p:sldId id="286" r:id="rId6"/>
    <p:sldId id="273" r:id="rId7"/>
    <p:sldId id="274" r:id="rId8"/>
    <p:sldId id="275" r:id="rId9"/>
    <p:sldId id="269" r:id="rId10"/>
    <p:sldId id="287" r:id="rId11"/>
    <p:sldId id="278" r:id="rId12"/>
    <p:sldId id="277" r:id="rId13"/>
    <p:sldId id="270" r:id="rId14"/>
    <p:sldId id="271" r:id="rId15"/>
    <p:sldId id="279" r:id="rId16"/>
    <p:sldId id="280" r:id="rId17"/>
    <p:sldId id="285" r:id="rId18"/>
    <p:sldId id="291" r:id="rId19"/>
    <p:sldId id="265" r:id="rId20"/>
    <p:sldId id="282" r:id="rId21"/>
    <p:sldId id="266" r:id="rId22"/>
    <p:sldId id="281" r:id="rId23"/>
    <p:sldId id="284" r:id="rId24"/>
    <p:sldId id="256" r:id="rId25"/>
    <p:sldId id="28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DCAA90-5F1F-4F98-B7C0-6740720C4684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7E126D-831D-4366-AFE1-AF643683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1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E6CED-E11E-4A58-8CD1-0B533C4D9653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C7EB9-E979-4680-81FD-A84773CE9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9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C7EB9-E979-4680-81FD-A84773CE93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905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summarizes some observations of a lay person on complex management issues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5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52929"/>
            <a:ext cx="8458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OBVIOUS SOURCES OF FUNDS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NIH, NSF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DOD and other federal agencies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 foundations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donors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5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non-specific donations</a:t>
            </a:r>
          </a:p>
          <a:p>
            <a:pPr marL="1095375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Cause-specific donations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9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30057"/>
            <a:ext cx="7924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gets the federal research $$?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percent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universities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percent goes to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percent goes to researchers who work directly for federal agencies.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~10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percent goes to federally funded labs operated by private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contractors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Science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4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.edu/research/files/2015/04/web_NIH-appropriations-1994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2" y="1486282"/>
            <a:ext cx="4434938" cy="525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609600"/>
            <a:ext cx="38862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1970: App. 2% of GDP was allocated for R&amp;D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2014: App. 0.78% of GDP was allocated for R&amp;D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about $30 billion in 2015.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$30 billion figure has barely risen since 2003, and has actually declined in constant dollars.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the Congressional Research Service from the NIH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524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fate of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 constant dollar terms- Flat or down</a:t>
            </a:r>
          </a:p>
        </p:txBody>
      </p:sp>
    </p:spTree>
    <p:extLst>
      <p:ext uri="{BB962C8B-B14F-4D97-AF65-F5344CB8AC3E}">
        <p14:creationId xmlns:p14="http://schemas.microsoft.com/office/powerpoint/2010/main" val="249129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60712"/>
            <a:ext cx="79248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research centers</a:t>
            </a: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govt.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still funds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most academic research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~80%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funds are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~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50% spent on biomed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10-20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on engineering, arts and 	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social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sciences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support, if and when received,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likely to be reduced year after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year.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one is left with just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 half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requested funds. That may compromise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goal of the project.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2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616565"/>
            <a:ext cx="8153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rivate Funds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or D not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</a:p>
          <a:p>
            <a:pPr algn="ctr"/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funding stagnant, support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industry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private foundations has increased 2-3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fold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funds: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80% on research and 20% on development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Industry: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80% on development and 20% on research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4"/>
          <a:stretch/>
        </p:blipFill>
        <p:spPr bwMode="auto">
          <a:xfrm>
            <a:off x="1536369" y="3352800"/>
            <a:ext cx="64820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3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5290"/>
            <a:ext cx="899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WHAT CAN THE NPC DO 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432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UPPORT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Initiate programs to bring small community funds for new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investigators</a:t>
            </a:r>
          </a:p>
          <a:p>
            <a:pPr marL="457200" indent="-27432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432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ONVERT: the power of 1 into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indent="-27432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432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DENTIFY: Investigators, board members, coordinators</a:t>
            </a:r>
          </a:p>
          <a:p>
            <a:pPr marL="457200" indent="-274320">
              <a:buFont typeface="Wingdings" panose="05000000000000000000" pitchFamily="2" charset="2"/>
              <a:buChar char="§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432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NCOURAGE: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exposure, interaction, communication,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 meetings</a:t>
            </a:r>
          </a:p>
          <a:p>
            <a:pPr marL="457200" indent="-27432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432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URTURE: Bring new and experienced together; Interaction among diverse expertise</a:t>
            </a:r>
          </a:p>
          <a:p>
            <a:pPr marL="457200" indent="-274320">
              <a:buFont typeface="Wingdings" panose="05000000000000000000" pitchFamily="2" charset="2"/>
              <a:buChar char="§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432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REATIVITY: Ideas to the BOD for growth, direction</a:t>
            </a:r>
          </a:p>
          <a:p>
            <a:pPr marL="457200" indent="-274320">
              <a:buFont typeface="Wingdings" panose="05000000000000000000" pitchFamily="2" charset="2"/>
              <a:buChar char="§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432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MPOWER: Investigators to approach community</a:t>
            </a:r>
          </a:p>
          <a:p>
            <a:pPr indent="-27432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27432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USTAIN: Don’t lose good people, keep the pipeline flowing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8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72619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EXPERIMENT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182880" defTabSz="688975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Very few investigators.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Even fewer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basic research</a:t>
            </a:r>
          </a:p>
          <a:p>
            <a:pPr marL="365760" indent="-182880" defTabSz="688975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Small centers may have just one individual from a specialty</a:t>
            </a:r>
          </a:p>
          <a:p>
            <a:pPr marL="365760" indent="-182880" defTabSz="688975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Affiliate university centers are struggling too and </a:t>
            </a:r>
          </a:p>
          <a:p>
            <a:pPr marL="182880" defTabSz="688975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may not accept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pplication for local funds</a:t>
            </a:r>
          </a:p>
          <a:p>
            <a:pPr marL="365760" indent="-182880" defTabSz="688975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Results: Only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few applications are submitted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Hypothesis: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David can defeat Goliath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MODEL WE ARE TESTING</a:t>
            </a:r>
          </a:p>
          <a:p>
            <a:pPr marL="566928" indent="-182880" defTabSz="688975">
              <a:buFont typeface="Wingdings" panose="05000000000000000000" pitchFamily="2" charset="2"/>
              <a:buChar char="§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HAKANSHARMMU\Desktop\MBRF NPC 3 legged race\David-Hit-Goliath-with-His-Hand-Sling-Coloring-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96030"/>
            <a:ext cx="2895600" cy="40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7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225"/>
            <a:ext cx="8534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33" defTabSz="688975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7033" defTabSz="688975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7033" defTabSz="688975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7033" defTabSz="688975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7033" defTabSz="688975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8975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Supportive leadership, </a:t>
            </a:r>
          </a:p>
          <a:p>
            <a:pPr defTabSz="688975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    positive environment, 			    				    energetic investigators </a:t>
            </a:r>
          </a:p>
          <a:p>
            <a:pPr indent="-182880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Methods:   </a:t>
            </a:r>
          </a:p>
          <a:p>
            <a:pPr marL="731520" indent="-18288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Pool talent and skill sets</a:t>
            </a:r>
          </a:p>
          <a:p>
            <a:pPr marL="731520" indent="-18288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Encourage regular meetings</a:t>
            </a:r>
          </a:p>
          <a:p>
            <a:pPr marL="731520" indent="-18288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Share problems, information and resources</a:t>
            </a:r>
          </a:p>
          <a:p>
            <a:pPr marL="731520" indent="-18288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Get help from colleagues outside</a:t>
            </a:r>
          </a:p>
          <a:p>
            <a:pPr marL="731520" indent="-18288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Start with submitting small budget applications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Results:  </a:t>
            </a:r>
          </a:p>
          <a:p>
            <a:pPr marL="731520" indent="-18288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Small successes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3091" y="304800"/>
            <a:ext cx="2720617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Castellar" panose="020A0402060406010301" pitchFamily="18" charset="0"/>
                <a:cs typeface="Arial" panose="020B0604020202020204" pitchFamily="34" charset="0"/>
              </a:rPr>
              <a:t>1+1= 11</a:t>
            </a:r>
            <a:endParaRPr lang="en-US" sz="6600" b="1" dirty="0">
              <a:latin typeface="Castellar" panose="020A0402060406010301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32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2" t="30270" r="19683" b="13990"/>
          <a:stretch/>
        </p:blipFill>
        <p:spPr bwMode="auto">
          <a:xfrm>
            <a:off x="990600" y="2017481"/>
            <a:ext cx="6154057" cy="43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 NPCs  and  the 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Boards of Directors (BOD)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0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Small NPCs  and  their BODs</a:t>
            </a: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340108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Members are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generous, high achievers, think big and wish to do good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Like all they are also creatures of habit and driven by past experience at large organizations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May lose sight of the immediate short term goals while trying to set agenda for the long term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May spend too much time administering rather than generating and acting on new ideas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May prefer planning for “big” events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May not be aware of or not interested in mundane  problems of day-to-day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220306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00400" y="2133600"/>
            <a:ext cx="2743200" cy="2743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NPC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990600"/>
            <a:ext cx="16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1447800"/>
            <a:ext cx="24384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Funding agencies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3124200"/>
            <a:ext cx="24384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Private Foundations,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Donors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5105400"/>
            <a:ext cx="2895600" cy="1447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Investigators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85800"/>
            <a:ext cx="2438400" cy="1447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NPC Board of Directors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209800"/>
            <a:ext cx="2438400" cy="1447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Regulators,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Auditors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4876800"/>
            <a:ext cx="24384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Industry sponsors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733800"/>
            <a:ext cx="2438400" cy="1447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NAVREF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376" y="0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Non-Profit Corporation (NPC)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5257800"/>
            <a:ext cx="2438400" cy="1447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Local community, Media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00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NPC Executive Director and the BOD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with members of the board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Educate the BOD about your unique group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Investigator as members of the BOD are an asset. Clinical and basic science points of view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Persuade the BOD to participate while </a:t>
            </a:r>
          </a:p>
          <a:p>
            <a:pPr marL="18288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supervising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BOD to connect with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pPr marL="64008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Teach the BOD: small is beautiful</a:t>
            </a:r>
          </a:p>
          <a:p>
            <a:pPr marL="640080"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Great discoveries don’t happen suddenly</a:t>
            </a:r>
          </a:p>
          <a:p>
            <a:pPr marL="640080"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-Big discoveries happen through small successes</a:t>
            </a:r>
          </a:p>
          <a:p>
            <a:pPr marL="640080"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-Research is a long term process that may lead </a:t>
            </a:r>
          </a:p>
          <a:p>
            <a:pPr marL="640080"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to new discoveries,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once in a while</a:t>
            </a:r>
          </a:p>
          <a:p>
            <a:pPr marL="640080"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- Small steps now, big leaps tomorrow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5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8" t="8484" r="16957" b="26382"/>
          <a:stretch/>
        </p:blipFill>
        <p:spPr bwMode="auto">
          <a:xfrm>
            <a:off x="1710336" y="381000"/>
            <a:ext cx="5681064" cy="614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23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559237"/>
            <a:ext cx="81533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NPC &amp; VA</a:t>
            </a: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knotted relationship?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Boss vs. subordinate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 vs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way or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Or, a mix of all</a:t>
            </a:r>
          </a:p>
        </p:txBody>
      </p:sp>
      <p:pic>
        <p:nvPicPr>
          <p:cNvPr id="3" name="Picture 2" descr="C:\Users\VHAKANSHARMMU\Desktop\MBRF NPC 3 legged race\gor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02146"/>
            <a:ext cx="4267200" cy="31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52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4189"/>
            <a:ext cx="8534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Life under a looming shadow of the great</a:t>
            </a: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limitations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BOD and the VA officials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Navigating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large ship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an independent image of NPC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17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22736" y="381000"/>
            <a:ext cx="7927170" cy="6172201"/>
            <a:chOff x="622736" y="381000"/>
            <a:chExt cx="7927170" cy="6172201"/>
          </a:xfrm>
        </p:grpSpPr>
        <p:grpSp>
          <p:nvGrpSpPr>
            <p:cNvPr id="14" name="Group 13"/>
            <p:cNvGrpSpPr/>
            <p:nvPr/>
          </p:nvGrpSpPr>
          <p:grpSpPr>
            <a:xfrm>
              <a:off x="622736" y="381000"/>
              <a:ext cx="7927170" cy="6172201"/>
              <a:chOff x="685800" y="228599"/>
              <a:chExt cx="7927170" cy="617220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066800" y="228599"/>
                <a:ext cx="7162800" cy="5220951"/>
                <a:chOff x="1143000" y="251381"/>
                <a:chExt cx="7162800" cy="5220951"/>
              </a:xfrm>
            </p:grpSpPr>
            <p:pic>
              <p:nvPicPr>
                <p:cNvPr id="1026" name="Picture 2" descr="C:\Users\VHAKANSHARMMU\Desktop\MBRF NPC 3 legged race\3legged race_0130toles.jp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352"/>
                <a:stretch/>
              </p:blipFill>
              <p:spPr bwMode="auto">
                <a:xfrm>
                  <a:off x="1143000" y="251381"/>
                  <a:ext cx="7162800" cy="52209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 descr="C:\Users\VHAKANSHARMMU\Desktop\stock-vector-lots-of-hats-line-style-drawing-43664818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769" r="4641" b="79983"/>
                <a:stretch/>
              </p:blipFill>
              <p:spPr bwMode="auto">
                <a:xfrm rot="1143420">
                  <a:off x="3145300" y="2593041"/>
                  <a:ext cx="1398565" cy="9615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2" descr="C:\Users\VHAKANSHARMMU\Desktop\stock-vector-lots-of-hats-line-style-drawing-43664818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54" t="62666" r="33692" b="6584"/>
                <a:stretch/>
              </p:blipFill>
              <p:spPr bwMode="auto">
                <a:xfrm rot="19900769">
                  <a:off x="4244688" y="1965018"/>
                  <a:ext cx="1060113" cy="10330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C:\Users\VHAKANSHARMMU\Desktop\stock-vector-lots-of-hats-line-style-drawing-43664818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516" r="38474" b="84397"/>
                <a:stretch/>
              </p:blipFill>
              <p:spPr bwMode="auto">
                <a:xfrm rot="856617" flipH="1">
                  <a:off x="2120749" y="2662158"/>
                  <a:ext cx="1234902" cy="7495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685800" y="5692914"/>
                <a:ext cx="79271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Comic Sans MS" panose="030F0702030302020204" pitchFamily="66" charset="0"/>
                  </a:rPr>
                  <a:t>COULDN’T WE AT LEAST  DO THE THREE LEGGED THING </a:t>
                </a:r>
              </a:p>
              <a:p>
                <a:pPr algn="ctr"/>
                <a:r>
                  <a:rPr lang="en-US" sz="2000" b="1" dirty="0" smtClean="0">
                    <a:latin typeface="Comic Sans MS" panose="030F0702030302020204" pitchFamily="66" charset="0"/>
                  </a:rPr>
                  <a:t>IN THE SAME DIRECTION? </a:t>
                </a:r>
                <a:endParaRPr lang="en-US" sz="20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295400" y="914400"/>
                <a:ext cx="6553200" cy="990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295400" y="381000"/>
                <a:ext cx="6386146" cy="8382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295400" y="1011034"/>
              <a:ext cx="6513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atin typeface="Comic Sans MS" panose="030F0702030302020204" pitchFamily="66" charset="0"/>
                </a:rPr>
                <a:t>GLOBAL RACE IN  RESEARCH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38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25946"/>
            <a:ext cx="8915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Above all, researchers are a unique breed</a:t>
            </a: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432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Responsible for lasting meaningful changes</a:t>
            </a:r>
          </a:p>
          <a:p>
            <a:pPr marL="457200" indent="-27432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Proud, strong and (mostly) quiet</a:t>
            </a:r>
          </a:p>
          <a:p>
            <a:pPr marL="457200" indent="-27432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Underappreciated- ignored until crisis hits</a:t>
            </a:r>
          </a:p>
          <a:p>
            <a:pPr marL="457200" indent="-27432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Motivated, low profile risk takers</a:t>
            </a:r>
          </a:p>
          <a:p>
            <a:pPr marL="457200" indent="-27432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Handle failure more gracefully</a:t>
            </a:r>
          </a:p>
          <a:p>
            <a:pPr marL="457200" indent="-27432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ommitted to run long hurdles races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3367264"/>
            <a:ext cx="8768427" cy="3353576"/>
            <a:chOff x="375573" y="3367264"/>
            <a:chExt cx="8768427" cy="3353576"/>
          </a:xfrm>
        </p:grpSpPr>
        <p:pic>
          <p:nvPicPr>
            <p:cNvPr id="3" name="Picture 2" descr="C:\Users\VHAKANSHARMMU\Desktop\MBRF NPC 3 legged race\Hurdles rac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367264"/>
              <a:ext cx="2514600" cy="3339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VHAKANSHARMMU\Desktop\MBRF NPC 3 legged race\Hurdles rac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102" y="3886200"/>
              <a:ext cx="2154000" cy="283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VHAKANSHARMMU\Desktop\MBRF NPC 3 legged race\Hurdles rac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399" y="4419600"/>
              <a:ext cx="177099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VHAKANSHARMMU\Desktop\MBRF NPC 3 legged race\Hurdles rac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958" y="4800600"/>
              <a:ext cx="1410441" cy="1892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Users\VHAKANSHARMMU\Desktop\MBRF NPC 3 legged race\Hurdles rac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73" y="5296390"/>
              <a:ext cx="1033385" cy="1397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488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33399" y="323671"/>
            <a:ext cx="822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Non-Profit Corporation (NPC): 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Flexible Funding Instrument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93686" y="1669143"/>
            <a:ext cx="5145314" cy="4503057"/>
            <a:chOff x="2093686" y="1669143"/>
            <a:chExt cx="5145314" cy="4503057"/>
          </a:xfrm>
        </p:grpSpPr>
        <p:grpSp>
          <p:nvGrpSpPr>
            <p:cNvPr id="35" name="Group 34"/>
            <p:cNvGrpSpPr/>
            <p:nvPr/>
          </p:nvGrpSpPr>
          <p:grpSpPr>
            <a:xfrm>
              <a:off x="2093686" y="1669143"/>
              <a:ext cx="5145314" cy="4503057"/>
              <a:chOff x="1981200" y="1021939"/>
              <a:chExt cx="5145314" cy="450305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981200" y="1021939"/>
                <a:ext cx="5145314" cy="4503057"/>
                <a:chOff x="1981200" y="1897743"/>
                <a:chExt cx="5145314" cy="4503057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1981200" y="1897743"/>
                  <a:ext cx="5145314" cy="4503057"/>
                  <a:chOff x="1981200" y="1897743"/>
                  <a:chExt cx="5145314" cy="4503057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1981200" y="1897743"/>
                    <a:ext cx="5145314" cy="4503057"/>
                    <a:chOff x="1981200" y="1897743"/>
                    <a:chExt cx="5145314" cy="4503057"/>
                  </a:xfrm>
                </p:grpSpPr>
                <p:grpSp>
                  <p:nvGrpSpPr>
                    <p:cNvPr id="47" name="Group 46"/>
                    <p:cNvGrpSpPr/>
                    <p:nvPr/>
                  </p:nvGrpSpPr>
                  <p:grpSpPr>
                    <a:xfrm>
                      <a:off x="1981200" y="1897743"/>
                      <a:ext cx="5145314" cy="4503057"/>
                      <a:chOff x="1981200" y="1378857"/>
                      <a:chExt cx="5145314" cy="4503057"/>
                    </a:xfrm>
                  </p:grpSpPr>
                  <p:pic>
                    <p:nvPicPr>
                      <p:cNvPr id="49" name="Picture 2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664" t="14366" r="26898" b="28426"/>
                      <a:stretch/>
                    </p:blipFill>
                    <p:spPr bwMode="auto">
                      <a:xfrm>
                        <a:off x="2032000" y="1378857"/>
                        <a:ext cx="5094514" cy="4455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50" name="Rectangle 49"/>
                      <p:cNvSpPr/>
                      <p:nvPr/>
                    </p:nvSpPr>
                    <p:spPr>
                      <a:xfrm>
                        <a:off x="3996283" y="2557956"/>
                        <a:ext cx="2162327" cy="123339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2800" b="1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Arial" panose="020B0604020202020204" pitchFamily="34" charset="0"/>
                          </a:rPr>
                          <a:t>Donate here !</a:t>
                        </a:r>
                        <a:endParaRPr lang="en-US" sz="28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" name="Parallelogram 50"/>
                      <p:cNvSpPr/>
                      <p:nvPr/>
                    </p:nvSpPr>
                    <p:spPr>
                      <a:xfrm rot="20854172">
                        <a:off x="5051674" y="3887672"/>
                        <a:ext cx="1750750" cy="1278047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Arial" panose="020B0604020202020204" pitchFamily="34" charset="0"/>
                          </a:rPr>
                          <a:t>All</a:t>
                        </a:r>
                      </a:p>
                      <a:p>
                        <a:pPr algn="ctr"/>
                        <a:r>
                          <a:rPr lang="en-US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Arial" panose="020B0604020202020204" pitchFamily="34" charset="0"/>
                          </a:rPr>
                          <a:t>Proceeds go to charity</a:t>
                        </a:r>
                        <a:endPara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endParaRPr>
                      </a:p>
                    </p:txBody>
                  </p:sp>
                  <p:pic>
                    <p:nvPicPr>
                      <p:cNvPr id="52" name="Picture 2" descr="C:\Users\VHAKANSHARMMU\Desktop\MBRF NPC 3 legged race\stock-vector-lots-of-hats-line-style-drawing-43664818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889" r="38492" b="84742"/>
                      <a:stretch/>
                    </p:blipFill>
                    <p:spPr bwMode="auto">
                      <a:xfrm flipH="1">
                        <a:off x="2667000" y="2866572"/>
                        <a:ext cx="1262743" cy="732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53" name="Rectangle 52"/>
                      <p:cNvSpPr/>
                      <p:nvPr/>
                    </p:nvSpPr>
                    <p:spPr>
                      <a:xfrm>
                        <a:off x="5181600" y="5403102"/>
                        <a:ext cx="1905000" cy="43164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cxnSp>
                    <p:nvCxnSpPr>
                      <p:cNvPr id="54" name="Straight Connector 53"/>
                      <p:cNvCxnSpPr/>
                      <p:nvPr/>
                    </p:nvCxnSpPr>
                    <p:spPr>
                      <a:xfrm>
                        <a:off x="6974114" y="1378857"/>
                        <a:ext cx="0" cy="4455886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Straight Connector 54"/>
                      <p:cNvCxnSpPr/>
                      <p:nvPr/>
                    </p:nvCxnSpPr>
                    <p:spPr>
                      <a:xfrm flipV="1">
                        <a:off x="5181600" y="4724400"/>
                        <a:ext cx="1737856" cy="411021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/>
                      <p:cNvCxnSpPr/>
                      <p:nvPr/>
                    </p:nvCxnSpPr>
                    <p:spPr>
                      <a:xfrm flipV="1">
                        <a:off x="5181600" y="4800600"/>
                        <a:ext cx="1737856" cy="411021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Straight Connector 56"/>
                      <p:cNvCxnSpPr/>
                      <p:nvPr/>
                    </p:nvCxnSpPr>
                    <p:spPr>
                      <a:xfrm flipV="1">
                        <a:off x="5257800" y="4846779"/>
                        <a:ext cx="1737856" cy="411021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340000" flipH="1">
                        <a:off x="5194513" y="4840427"/>
                        <a:ext cx="1795915" cy="635059"/>
                      </a:xfrm>
                      <a:prstGeom prst="triangle">
                        <a:avLst>
                          <a:gd name="adj" fmla="val 4101"/>
                        </a:avLst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9" name="Straight Connector 58"/>
                      <p:cNvCxnSpPr/>
                      <p:nvPr/>
                    </p:nvCxnSpPr>
                    <p:spPr>
                      <a:xfrm>
                        <a:off x="6897914" y="1387432"/>
                        <a:ext cx="0" cy="4455886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Connector 59"/>
                      <p:cNvCxnSpPr/>
                      <p:nvPr/>
                    </p:nvCxnSpPr>
                    <p:spPr>
                      <a:xfrm>
                        <a:off x="2033753" y="1411514"/>
                        <a:ext cx="0" cy="4455886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Straight Connector 60"/>
                      <p:cNvCxnSpPr/>
                      <p:nvPr/>
                    </p:nvCxnSpPr>
                    <p:spPr>
                      <a:xfrm flipH="1">
                        <a:off x="2024744" y="5867400"/>
                        <a:ext cx="5029200" cy="14514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Connector 61"/>
                      <p:cNvCxnSpPr/>
                      <p:nvPr/>
                    </p:nvCxnSpPr>
                    <p:spPr>
                      <a:xfrm flipH="1">
                        <a:off x="1981200" y="1378857"/>
                        <a:ext cx="5029200" cy="0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3" name="Rectangle 62"/>
                      <p:cNvSpPr/>
                      <p:nvPr/>
                    </p:nvSpPr>
                    <p:spPr>
                      <a:xfrm>
                        <a:off x="2209800" y="1752600"/>
                        <a:ext cx="1868714" cy="1143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24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Your favorite NPC</a:t>
                        </a:r>
                        <a:endPara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1208380" flipV="1">
                        <a:off x="4879053" y="3880149"/>
                        <a:ext cx="1817657" cy="45719"/>
                      </a:xfrm>
                      <a:prstGeom prst="triangle">
                        <a:avLst>
                          <a:gd name="adj" fmla="val 4101"/>
                        </a:avLst>
                      </a:prstGeom>
                      <a:solidFill>
                        <a:schemeClr val="tx1"/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5" name="Straight Connector 64"/>
                      <p:cNvCxnSpPr/>
                      <p:nvPr/>
                    </p:nvCxnSpPr>
                    <p:spPr>
                      <a:xfrm flipV="1">
                        <a:off x="4952254" y="3794984"/>
                        <a:ext cx="1737856" cy="378500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Straight Connector 65"/>
                      <p:cNvCxnSpPr/>
                      <p:nvPr/>
                    </p:nvCxnSpPr>
                    <p:spPr>
                      <a:xfrm flipV="1">
                        <a:off x="4876800" y="3657600"/>
                        <a:ext cx="1737856" cy="378500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Straight Connector 66"/>
                      <p:cNvCxnSpPr/>
                      <p:nvPr/>
                    </p:nvCxnSpPr>
                    <p:spPr>
                      <a:xfrm flipV="1">
                        <a:off x="4953000" y="3736300"/>
                        <a:ext cx="1737856" cy="378500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Straight Connector 67"/>
                      <p:cNvCxnSpPr/>
                      <p:nvPr/>
                    </p:nvCxnSpPr>
                    <p:spPr>
                      <a:xfrm flipV="1">
                        <a:off x="4876800" y="3736300"/>
                        <a:ext cx="1737856" cy="378500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Straight Connector 68"/>
                      <p:cNvCxnSpPr/>
                      <p:nvPr/>
                    </p:nvCxnSpPr>
                    <p:spPr>
                      <a:xfrm>
                        <a:off x="6821714" y="1411514"/>
                        <a:ext cx="0" cy="4455886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48" name="Picture 4" descr="C:\Users\VHAKANSHARMMU\Desktop\12_shoesmg4981_v2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18922" b="14271"/>
                    <a:stretch/>
                  </p:blipFill>
                  <p:spPr bwMode="auto">
                    <a:xfrm rot="4938142">
                      <a:off x="4482745" y="5693036"/>
                      <a:ext cx="769987" cy="57540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46" name="Rectangle 45"/>
                  <p:cNvSpPr/>
                  <p:nvPr/>
                </p:nvSpPr>
                <p:spPr>
                  <a:xfrm>
                    <a:off x="4771873" y="1981200"/>
                    <a:ext cx="1933727" cy="1233397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rPr>
                      <a:t>Donate here !</a:t>
                    </a:r>
                    <a:endParaRPr lang="en-US" sz="28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42" name="Picture 41" descr="C:\Users\VHAKANSHARMMU\Desktop\begging bowl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581" t="7838" r="45600" b="56448"/>
                <a:stretch/>
              </p:blipFill>
              <p:spPr bwMode="auto">
                <a:xfrm>
                  <a:off x="2209800" y="5921988"/>
                  <a:ext cx="727456" cy="365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6705600" y="1066800"/>
                <a:ext cx="0" cy="44558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745514" y="1029196"/>
                <a:ext cx="0" cy="44558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>
              <a:off x="7086600" y="1676400"/>
              <a:ext cx="0" cy="44558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090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HAKANSHARMMU\Desktop\MBRF NPC 3 legged race\imagesBA1K4R7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6468"/>
            <a:ext cx="4135225" cy="62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4724400" y="457200"/>
            <a:ext cx="419099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Researcher: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rəˈsərCHər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,ˈ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rēˌsərCHər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Noun: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researcher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noun: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 who carries out academic or scientific research.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"a medical researcher who pioneered the development of antibiotics“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 whose job involves discovering or verifying information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book/program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"radio and TV researchers"</a:t>
            </a: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And, you know all about totem poles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6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9233"/>
            <a:ext cx="86868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MEET YOUR CLIENTALE- The researcher</a:t>
            </a:r>
          </a:p>
          <a:p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6175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Physician investigator</a:t>
            </a:r>
          </a:p>
          <a:p>
            <a:pPr marL="1146175" indent="-457200">
              <a:buFont typeface="Wingdings" panose="05000000000000000000" pitchFamily="2" charset="2"/>
              <a:buChar char="§"/>
            </a:pP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6175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Basic science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investigator</a:t>
            </a:r>
          </a:p>
          <a:p>
            <a:pPr marL="1146175" indent="-457200">
              <a:buFont typeface="Wingdings" panose="05000000000000000000" pitchFamily="2" charset="2"/>
              <a:buChar char="§"/>
            </a:pP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6175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Study coordinators</a:t>
            </a:r>
          </a:p>
          <a:p>
            <a:pPr marL="1146175" indent="-457200">
              <a:buFont typeface="Wingdings" panose="05000000000000000000" pitchFamily="2" charset="2"/>
              <a:buChar char="§"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6175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Research Associates</a:t>
            </a:r>
          </a:p>
          <a:p>
            <a:pPr marL="1146175" indent="-457200">
              <a:buFont typeface="Wingdings" panose="05000000000000000000" pitchFamily="2" charset="2"/>
              <a:buChar char="§"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6175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Post-Doctoral Fellows</a:t>
            </a:r>
          </a:p>
          <a:p>
            <a:pPr marL="1146175" indent="-457200">
              <a:buFont typeface="Wingdings" panose="05000000000000000000" pitchFamily="2" charset="2"/>
              <a:buChar char="§"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6175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Technicians, Students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 and training requirements keep growing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 and stability keep shrinking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1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22268"/>
            <a:ext cx="8686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MEET YOUR CLIENTALE- The researcher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Physician investigator</a:t>
            </a:r>
          </a:p>
          <a:p>
            <a:pPr marL="633413" indent="-182563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Automatically eligible for VA funding </a:t>
            </a:r>
          </a:p>
          <a:p>
            <a:pPr marL="45085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mechanisms</a:t>
            </a:r>
          </a:p>
          <a:p>
            <a:pPr marL="633413" indent="-18288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Qualified for industry sponsored CRADAs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413" indent="-182563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i.e., cooperative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 and development agreement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633413" indent="-182563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Clinical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regulations= No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633413" indent="-182563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&lt;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10% interested in any kind of research activity</a:t>
            </a:r>
          </a:p>
          <a:p>
            <a:pPr marL="633413" indent="-182563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Require support. Generally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team up with basic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science investigators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 research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33413" indent="-182563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Expect rapid completion of CRADAs and </a:t>
            </a:r>
          </a:p>
          <a:p>
            <a:pPr marL="45085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effective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60128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458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MEET YOUR CLIENTALE- The researcher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investigator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182563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for successful basic science research</a:t>
            </a:r>
          </a:p>
          <a:p>
            <a:pPr marL="463550" indent="-182563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Highly vulnerable member of research team</a:t>
            </a:r>
          </a:p>
          <a:p>
            <a:pPr marL="463550" indent="-182563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Number restricted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182563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Eligibility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VA funds decided by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  <a:p>
            <a:pPr marL="463550" indent="-182563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Federal funds are difficult to get (~5% success</a:t>
            </a:r>
          </a:p>
          <a:p>
            <a:pPr marL="280987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rate)</a:t>
            </a:r>
          </a:p>
          <a:p>
            <a:pPr marL="463550" indent="-182563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Must get non-federal support</a:t>
            </a:r>
          </a:p>
          <a:p>
            <a:pPr marL="463550" indent="-182563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Increasing role as co-investigator secondary to</a:t>
            </a:r>
          </a:p>
          <a:p>
            <a:pPr marL="280987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VA eligible investigators </a:t>
            </a:r>
          </a:p>
          <a:p>
            <a:pPr marL="466344" indent="-18288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Declining numbers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1026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610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MEET YOUR CLIENTALE- The researcher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researchers determine the success of clinical trials and research projects, develop into new investigators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0" indent="-457200"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coordinators</a:t>
            </a:r>
          </a:p>
          <a:p>
            <a:pPr marL="920750" indent="-457200">
              <a:buFont typeface="Wingdings" panose="05000000000000000000" pitchFamily="2" charset="2"/>
              <a:buChar char="§"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Associates</a:t>
            </a:r>
          </a:p>
          <a:p>
            <a:pPr marL="920750" indent="-457200">
              <a:buFont typeface="Wingdings" panose="05000000000000000000" pitchFamily="2" charset="2"/>
              <a:buChar char="§"/>
            </a:pP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0" indent="-457200"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Post-Doctoral Fellows</a:t>
            </a:r>
          </a:p>
          <a:p>
            <a:pPr marL="920750" indent="-457200">
              <a:buFont typeface="Wingdings" panose="05000000000000000000" pitchFamily="2" charset="2"/>
              <a:buChar char="§"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Technicians,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1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8486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MEET YOUR CLIENTALE-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scientists  spend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about 40 percent of their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on getting research funds (2007, U.S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study)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Famous scientists don’t get much time for  doing science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Nearly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all their research time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spent on chasing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grants either directly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indirectly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by traveling, speaking, 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schmoozing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Therefore, most complicated technical work is done by highly qualified, invisible and  underpaid scientists.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90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985</Words>
  <Application>Microsoft Office PowerPoint</Application>
  <PresentationFormat>On-screen Show (4:3)</PresentationFormat>
  <Paragraphs>240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Disclaimer The following summarizes some observations of a lay person on complex management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Sharma, Mukut (KCVA)</dc:creator>
  <cp:lastModifiedBy>Floyd, Paula S. (KCVA)</cp:lastModifiedBy>
  <cp:revision>103</cp:revision>
  <cp:lastPrinted>2017-03-14T17:15:20Z</cp:lastPrinted>
  <dcterms:created xsi:type="dcterms:W3CDTF">2006-08-16T00:00:00Z</dcterms:created>
  <dcterms:modified xsi:type="dcterms:W3CDTF">2017-03-15T13:07:32Z</dcterms:modified>
</cp:coreProperties>
</file>