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6" r:id="rId1"/>
  </p:sldMasterIdLst>
  <p:notesMasterIdLst>
    <p:notesMasterId r:id="rId51"/>
  </p:notesMasterIdLst>
  <p:handoutMasterIdLst>
    <p:handoutMasterId r:id="rId52"/>
  </p:handoutMasterIdLst>
  <p:sldIdLst>
    <p:sldId id="597" r:id="rId2"/>
    <p:sldId id="914" r:id="rId3"/>
    <p:sldId id="881" r:id="rId4"/>
    <p:sldId id="941" r:id="rId5"/>
    <p:sldId id="943" r:id="rId6"/>
    <p:sldId id="944" r:id="rId7"/>
    <p:sldId id="916" r:id="rId8"/>
    <p:sldId id="967" r:id="rId9"/>
    <p:sldId id="968" r:id="rId10"/>
    <p:sldId id="969" r:id="rId11"/>
    <p:sldId id="966" r:id="rId12"/>
    <p:sldId id="963" r:id="rId13"/>
    <p:sldId id="964" r:id="rId14"/>
    <p:sldId id="965" r:id="rId15"/>
    <p:sldId id="962" r:id="rId16"/>
    <p:sldId id="956" r:id="rId17"/>
    <p:sldId id="957" r:id="rId18"/>
    <p:sldId id="958" r:id="rId19"/>
    <p:sldId id="959" r:id="rId20"/>
    <p:sldId id="960" r:id="rId21"/>
    <p:sldId id="961" r:id="rId22"/>
    <p:sldId id="955" r:id="rId23"/>
    <p:sldId id="948" r:id="rId24"/>
    <p:sldId id="949" r:id="rId25"/>
    <p:sldId id="950" r:id="rId26"/>
    <p:sldId id="951" r:id="rId27"/>
    <p:sldId id="952" r:id="rId28"/>
    <p:sldId id="954" r:id="rId29"/>
    <p:sldId id="947" r:id="rId30"/>
    <p:sldId id="917" r:id="rId31"/>
    <p:sldId id="918" r:id="rId32"/>
    <p:sldId id="919" r:id="rId33"/>
    <p:sldId id="920" r:id="rId34"/>
    <p:sldId id="921" r:id="rId35"/>
    <p:sldId id="922" r:id="rId36"/>
    <p:sldId id="923" r:id="rId37"/>
    <p:sldId id="970" r:id="rId38"/>
    <p:sldId id="924" r:id="rId39"/>
    <p:sldId id="925" r:id="rId40"/>
    <p:sldId id="926" r:id="rId41"/>
    <p:sldId id="927" r:id="rId42"/>
    <p:sldId id="928" r:id="rId43"/>
    <p:sldId id="929" r:id="rId44"/>
    <p:sldId id="930" r:id="rId45"/>
    <p:sldId id="931" r:id="rId46"/>
    <p:sldId id="932" r:id="rId47"/>
    <p:sldId id="933" r:id="rId48"/>
    <p:sldId id="934" r:id="rId49"/>
    <p:sldId id="910" r:id="rId50"/>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02">
          <p15:clr>
            <a:srgbClr val="A4A3A4"/>
          </p15:clr>
        </p15:guide>
        <p15:guide id="3"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na" initials="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00FF"/>
    <a:srgbClr val="92D050"/>
    <a:srgbClr val="FF9900"/>
    <a:srgbClr val="9999FF"/>
    <a:srgbClr val="335B74"/>
    <a:srgbClr val="FF0000"/>
    <a:srgbClr val="0000FF"/>
    <a:srgbClr val="00C900"/>
    <a:srgbClr val="E36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7829" autoAdjust="0"/>
  </p:normalViewPr>
  <p:slideViewPr>
    <p:cSldViewPr>
      <p:cViewPr>
        <p:scale>
          <a:sx n="50" d="100"/>
          <a:sy n="50" d="100"/>
        </p:scale>
        <p:origin x="54" y="372"/>
      </p:cViewPr>
      <p:guideLst>
        <p:guide orient="horz" pos="2160"/>
        <p:guide pos="2880"/>
      </p:guideLst>
    </p:cSldViewPr>
  </p:slideViewPr>
  <p:outlineViewPr>
    <p:cViewPr>
      <p:scale>
        <a:sx n="25" d="100"/>
        <a:sy n="25" d="100"/>
      </p:scale>
      <p:origin x="180" y="3030"/>
    </p:cViewPr>
    <p:sldLst>
      <p:sld r:id="rId1" collapse="1"/>
      <p:sld r:id="rId2" collapse="1"/>
    </p:sldLst>
  </p:outlineViewPr>
  <p:notesTextViewPr>
    <p:cViewPr>
      <p:scale>
        <a:sx n="100" d="100"/>
        <a:sy n="100" d="100"/>
      </p:scale>
      <p:origin x="0" y="0"/>
    </p:cViewPr>
  </p:notesTextViewPr>
  <p:sorterViewPr>
    <p:cViewPr>
      <p:scale>
        <a:sx n="50" d="100"/>
        <a:sy n="50" d="100"/>
      </p:scale>
      <p:origin x="0" y="0"/>
    </p:cViewPr>
  </p:sorterViewPr>
  <p:notesViewPr>
    <p:cSldViewPr>
      <p:cViewPr>
        <p:scale>
          <a:sx n="106" d="100"/>
          <a:sy n="106" d="100"/>
        </p:scale>
        <p:origin x="-1476" y="-72"/>
      </p:cViewPr>
      <p:guideLst>
        <p:guide orient="horz" pos="3126"/>
        <p:guide pos="2102"/>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slide" Target="slides/slide3.xml"/></Relationships>
</file>

<file path=ppt/diagrams/_rels/data1.xml.rels><?xml version="1.0" encoding="UTF-8" standalone="yes"?>
<Relationships xmlns="http://schemas.openxmlformats.org/package/2006/relationships"><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02854E-9649-41A5-8689-6CD9DF77CD4E}"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ru-RU"/>
        </a:p>
      </dgm:t>
    </dgm:pt>
    <dgm:pt modelId="{DBF105BF-6DF3-451F-90A2-F8F51F81B046}">
      <dgm:prSet phldrT="[Текст]"/>
      <dgm:spPr>
        <a:blipFill rotWithShape="0">
          <a:blip xmlns:r="http://schemas.openxmlformats.org/officeDocument/2006/relationships" r:embed="rId1"/>
          <a:stretch>
            <a:fillRect/>
          </a:stretch>
        </a:blipFill>
      </dgm:spPr>
      <dgm:t>
        <a:bodyPr/>
        <a:lstStyle/>
        <a:p>
          <a:br>
            <a:rPr lang="ru-RU" dirty="0">
              <a:solidFill>
                <a:schemeClr val="tx1"/>
              </a:solidFill>
            </a:rPr>
          </a:br>
          <a:endParaRPr lang="ru-RU" dirty="0"/>
        </a:p>
      </dgm:t>
    </dgm:pt>
    <dgm:pt modelId="{F88D549F-67A2-44CF-A4BF-6FABE1387E8B}" type="parTrans" cxnId="{DA8846A9-3DE2-4E40-A04B-AFE5280991AF}">
      <dgm:prSet/>
      <dgm:spPr/>
      <dgm:t>
        <a:bodyPr/>
        <a:lstStyle/>
        <a:p>
          <a:endParaRPr lang="ru-RU"/>
        </a:p>
      </dgm:t>
    </dgm:pt>
    <dgm:pt modelId="{E7708EF9-4B5A-4949-BC0C-6AFBC703151F}" type="sibTrans" cxnId="{DA8846A9-3DE2-4E40-A04B-AFE5280991AF}">
      <dgm:prSet/>
      <dgm:spPr/>
      <dgm:t>
        <a:bodyPr/>
        <a:lstStyle/>
        <a:p>
          <a:endParaRPr lang="ru-RU"/>
        </a:p>
      </dgm:t>
    </dgm:pt>
    <dgm:pt modelId="{EC0B0CD8-5D6C-4EF9-851A-5BE080529D94}">
      <dgm:prSet phldrT="[Текст]" custT="1"/>
      <dgm:spPr/>
      <dgm:t>
        <a:bodyPr/>
        <a:lstStyle/>
        <a:p>
          <a:r>
            <a:rPr lang="ru-RU" sz="2200" dirty="0"/>
            <a:t>Бумажный носитель + </a:t>
          </a:r>
          <a:r>
            <a:rPr lang="en-US" sz="2200" dirty="0"/>
            <a:t>Excel</a:t>
          </a:r>
          <a:r>
            <a:rPr lang="ru-RU" sz="2200" dirty="0"/>
            <a:t>-таблицы, приложения (на флэшке) </a:t>
          </a:r>
        </a:p>
      </dgm:t>
    </dgm:pt>
    <dgm:pt modelId="{CB1F07AE-6682-4BED-A4E7-A0A1C6A4B63F}" type="parTrans" cxnId="{53E7429E-F4A8-4466-B60D-D75E6943F113}">
      <dgm:prSet/>
      <dgm:spPr/>
      <dgm:t>
        <a:bodyPr/>
        <a:lstStyle/>
        <a:p>
          <a:endParaRPr lang="ru-RU"/>
        </a:p>
      </dgm:t>
    </dgm:pt>
    <dgm:pt modelId="{F838BC01-9105-464B-89B3-E59264BED49F}" type="sibTrans" cxnId="{53E7429E-F4A8-4466-B60D-D75E6943F113}">
      <dgm:prSet/>
      <dgm:spPr/>
      <dgm:t>
        <a:bodyPr/>
        <a:lstStyle/>
        <a:p>
          <a:endParaRPr lang="ru-RU"/>
        </a:p>
      </dgm:t>
    </dgm:pt>
    <dgm:pt modelId="{FCAB9380-B839-47DD-AE4E-664A0C2CAACA}">
      <dgm:prSet phldrT="[Текст]" custT="1"/>
      <dgm:spPr/>
      <dgm:t>
        <a:bodyPr/>
        <a:lstStyle/>
        <a:p>
          <a:r>
            <a:rPr lang="en-US" sz="2200" dirty="0"/>
            <a:t>Xml</a:t>
          </a:r>
          <a:r>
            <a:rPr lang="ru-RU" sz="2200" dirty="0"/>
            <a:t> -файл, электронные приложения, подписанные электронной подписью</a:t>
          </a:r>
        </a:p>
      </dgm:t>
    </dgm:pt>
    <dgm:pt modelId="{04839F56-B146-40FF-B769-144D49885F0C}" type="parTrans" cxnId="{3BA5DD72-F128-4E6A-9B57-A388032F3AE5}">
      <dgm:prSet/>
      <dgm:spPr/>
      <dgm:t>
        <a:bodyPr/>
        <a:lstStyle/>
        <a:p>
          <a:endParaRPr lang="ru-RU"/>
        </a:p>
      </dgm:t>
    </dgm:pt>
    <dgm:pt modelId="{E087175E-9BCF-4A09-B93E-3DD71CAA97E9}" type="sibTrans" cxnId="{3BA5DD72-F128-4E6A-9B57-A388032F3AE5}">
      <dgm:prSet/>
      <dgm:spPr/>
      <dgm:t>
        <a:bodyPr/>
        <a:lstStyle/>
        <a:p>
          <a:endParaRPr lang="ru-RU"/>
        </a:p>
      </dgm:t>
    </dgm:pt>
    <dgm:pt modelId="{8A63B154-D3C2-48B0-B478-F6F77E1B566A}" type="pres">
      <dgm:prSet presAssocID="{6302854E-9649-41A5-8689-6CD9DF77CD4E}" presName="Name0" presStyleCnt="0">
        <dgm:presLayoutVars>
          <dgm:chMax val="1"/>
          <dgm:dir/>
          <dgm:animLvl val="ctr"/>
          <dgm:resizeHandles val="exact"/>
        </dgm:presLayoutVars>
      </dgm:prSet>
      <dgm:spPr/>
    </dgm:pt>
    <dgm:pt modelId="{F25A5840-304B-498E-9135-B26BEFBA7714}" type="pres">
      <dgm:prSet presAssocID="{DBF105BF-6DF3-451F-90A2-F8F51F81B046}" presName="centerShape" presStyleLbl="node0" presStyleIdx="0" presStyleCnt="1" custScaleX="203287" custScaleY="221977" custLinFactNeighborX="-75607" custLinFactNeighborY="-8910"/>
      <dgm:spPr/>
    </dgm:pt>
    <dgm:pt modelId="{EAB9FF91-9A5E-4534-BF9F-ABA9BDD8707A}" type="pres">
      <dgm:prSet presAssocID="{CB1F07AE-6682-4BED-A4E7-A0A1C6A4B63F}" presName="parTrans" presStyleLbl="sibTrans2D1" presStyleIdx="0" presStyleCnt="2" custAng="10195689" custScaleX="199670"/>
      <dgm:spPr/>
    </dgm:pt>
    <dgm:pt modelId="{2862F109-C200-461A-AE74-A39BBB12A28E}" type="pres">
      <dgm:prSet presAssocID="{CB1F07AE-6682-4BED-A4E7-A0A1C6A4B63F}" presName="connectorText" presStyleLbl="sibTrans2D1" presStyleIdx="0" presStyleCnt="2"/>
      <dgm:spPr/>
    </dgm:pt>
    <dgm:pt modelId="{9EA2C999-2B7D-49C1-8844-5D5463ADE44C}" type="pres">
      <dgm:prSet presAssocID="{EC0B0CD8-5D6C-4EF9-851A-5BE080529D94}" presName="node" presStyleLbl="node1" presStyleIdx="0" presStyleCnt="2" custScaleX="179422" custScaleY="179422" custRadScaleRad="89735" custRadScaleInc="35856">
        <dgm:presLayoutVars>
          <dgm:bulletEnabled val="1"/>
        </dgm:presLayoutVars>
      </dgm:prSet>
      <dgm:spPr/>
    </dgm:pt>
    <dgm:pt modelId="{EC5F9D2E-1161-406C-A40D-9AD625CB42C8}" type="pres">
      <dgm:prSet presAssocID="{04839F56-B146-40FF-B769-144D49885F0C}" presName="parTrans" presStyleLbl="sibTrans2D1" presStyleIdx="1" presStyleCnt="2" custAng="10349037" custScaleX="263584" custLinFactNeighborX="-28590" custLinFactNeighborY="52719"/>
      <dgm:spPr/>
    </dgm:pt>
    <dgm:pt modelId="{8B636684-C8DC-4567-97C1-D8F554B2E085}" type="pres">
      <dgm:prSet presAssocID="{04839F56-B146-40FF-B769-144D49885F0C}" presName="connectorText" presStyleLbl="sibTrans2D1" presStyleIdx="1" presStyleCnt="2"/>
      <dgm:spPr/>
    </dgm:pt>
    <dgm:pt modelId="{897D54C9-1033-435F-92C8-7A48C0FD9778}" type="pres">
      <dgm:prSet presAssocID="{FCAB9380-B839-47DD-AE4E-664A0C2CAACA}" presName="node" presStyleLbl="node1" presStyleIdx="1" presStyleCnt="2" custAng="0" custScaleX="179422" custScaleY="179422" custRadScaleRad="86325" custRadScaleInc="-44623">
        <dgm:presLayoutVars>
          <dgm:bulletEnabled val="1"/>
        </dgm:presLayoutVars>
      </dgm:prSet>
      <dgm:spPr/>
    </dgm:pt>
  </dgm:ptLst>
  <dgm:cxnLst>
    <dgm:cxn modelId="{80529E46-FEDB-48A5-8A72-9EDA652A55F4}" type="presOf" srcId="{CB1F07AE-6682-4BED-A4E7-A0A1C6A4B63F}" destId="{EAB9FF91-9A5E-4534-BF9F-ABA9BDD8707A}" srcOrd="0" destOrd="0" presId="urn:microsoft.com/office/officeart/2005/8/layout/radial5"/>
    <dgm:cxn modelId="{9B43E3B7-C268-451E-AD1B-11D0C04DCB56}" type="presOf" srcId="{EC0B0CD8-5D6C-4EF9-851A-5BE080529D94}" destId="{9EA2C999-2B7D-49C1-8844-5D5463ADE44C}" srcOrd="0" destOrd="0" presId="urn:microsoft.com/office/officeart/2005/8/layout/radial5"/>
    <dgm:cxn modelId="{44994346-CF58-4AEC-9EAC-48AA8B162136}" type="presOf" srcId="{DBF105BF-6DF3-451F-90A2-F8F51F81B046}" destId="{F25A5840-304B-498E-9135-B26BEFBA7714}" srcOrd="0" destOrd="0" presId="urn:microsoft.com/office/officeart/2005/8/layout/radial5"/>
    <dgm:cxn modelId="{EA097869-C3D9-4E21-B5B6-9C2009DEABF5}" type="presOf" srcId="{FCAB9380-B839-47DD-AE4E-664A0C2CAACA}" destId="{897D54C9-1033-435F-92C8-7A48C0FD9778}" srcOrd="0" destOrd="0" presId="urn:microsoft.com/office/officeart/2005/8/layout/radial5"/>
    <dgm:cxn modelId="{36B07820-0BB9-4960-B4C7-F613FE07E958}" type="presOf" srcId="{04839F56-B146-40FF-B769-144D49885F0C}" destId="{8B636684-C8DC-4567-97C1-D8F554B2E085}" srcOrd="1" destOrd="0" presId="urn:microsoft.com/office/officeart/2005/8/layout/radial5"/>
    <dgm:cxn modelId="{53E7429E-F4A8-4466-B60D-D75E6943F113}" srcId="{DBF105BF-6DF3-451F-90A2-F8F51F81B046}" destId="{EC0B0CD8-5D6C-4EF9-851A-5BE080529D94}" srcOrd="0" destOrd="0" parTransId="{CB1F07AE-6682-4BED-A4E7-A0A1C6A4B63F}" sibTransId="{F838BC01-9105-464B-89B3-E59264BED49F}"/>
    <dgm:cxn modelId="{F087BD43-80F7-4C76-8F1D-234E3993556F}" type="presOf" srcId="{6302854E-9649-41A5-8689-6CD9DF77CD4E}" destId="{8A63B154-D3C2-48B0-B478-F6F77E1B566A}" srcOrd="0" destOrd="0" presId="urn:microsoft.com/office/officeart/2005/8/layout/radial5"/>
    <dgm:cxn modelId="{3BA5DD72-F128-4E6A-9B57-A388032F3AE5}" srcId="{DBF105BF-6DF3-451F-90A2-F8F51F81B046}" destId="{FCAB9380-B839-47DD-AE4E-664A0C2CAACA}" srcOrd="1" destOrd="0" parTransId="{04839F56-B146-40FF-B769-144D49885F0C}" sibTransId="{E087175E-9BCF-4A09-B93E-3DD71CAA97E9}"/>
    <dgm:cxn modelId="{DA8846A9-3DE2-4E40-A04B-AFE5280991AF}" srcId="{6302854E-9649-41A5-8689-6CD9DF77CD4E}" destId="{DBF105BF-6DF3-451F-90A2-F8F51F81B046}" srcOrd="0" destOrd="0" parTransId="{F88D549F-67A2-44CF-A4BF-6FABE1387E8B}" sibTransId="{E7708EF9-4B5A-4949-BC0C-6AFBC703151F}"/>
    <dgm:cxn modelId="{18B0E6C8-904D-4353-B0B6-CAEBD5DCB4AF}" type="presOf" srcId="{04839F56-B146-40FF-B769-144D49885F0C}" destId="{EC5F9D2E-1161-406C-A40D-9AD625CB42C8}" srcOrd="0" destOrd="0" presId="urn:microsoft.com/office/officeart/2005/8/layout/radial5"/>
    <dgm:cxn modelId="{A178B8E2-7AB2-4973-B5C1-35701AE1AF3B}" type="presOf" srcId="{CB1F07AE-6682-4BED-A4E7-A0A1C6A4B63F}" destId="{2862F109-C200-461A-AE74-A39BBB12A28E}" srcOrd="1" destOrd="0" presId="urn:microsoft.com/office/officeart/2005/8/layout/radial5"/>
    <dgm:cxn modelId="{79B0A6BC-28A6-4CD3-9416-AC5FAF17E0AE}" type="presParOf" srcId="{8A63B154-D3C2-48B0-B478-F6F77E1B566A}" destId="{F25A5840-304B-498E-9135-B26BEFBA7714}" srcOrd="0" destOrd="0" presId="urn:microsoft.com/office/officeart/2005/8/layout/radial5"/>
    <dgm:cxn modelId="{F09F8BD4-17F6-4BC9-9A20-F3AD6C5B36CE}" type="presParOf" srcId="{8A63B154-D3C2-48B0-B478-F6F77E1B566A}" destId="{EAB9FF91-9A5E-4534-BF9F-ABA9BDD8707A}" srcOrd="1" destOrd="0" presId="urn:microsoft.com/office/officeart/2005/8/layout/radial5"/>
    <dgm:cxn modelId="{F0BFF5E0-5B26-4882-ADBE-62A14A25D050}" type="presParOf" srcId="{EAB9FF91-9A5E-4534-BF9F-ABA9BDD8707A}" destId="{2862F109-C200-461A-AE74-A39BBB12A28E}" srcOrd="0" destOrd="0" presId="urn:microsoft.com/office/officeart/2005/8/layout/radial5"/>
    <dgm:cxn modelId="{47BCFA18-AEF6-4F0E-BA96-FBD41978C2BA}" type="presParOf" srcId="{8A63B154-D3C2-48B0-B478-F6F77E1B566A}" destId="{9EA2C999-2B7D-49C1-8844-5D5463ADE44C}" srcOrd="2" destOrd="0" presId="urn:microsoft.com/office/officeart/2005/8/layout/radial5"/>
    <dgm:cxn modelId="{CEC4DF10-AE7D-4C88-90FF-9F4D61CACB85}" type="presParOf" srcId="{8A63B154-D3C2-48B0-B478-F6F77E1B566A}" destId="{EC5F9D2E-1161-406C-A40D-9AD625CB42C8}" srcOrd="3" destOrd="0" presId="urn:microsoft.com/office/officeart/2005/8/layout/radial5"/>
    <dgm:cxn modelId="{EA3A4F26-9636-48FC-85BE-A3DB0DF908A6}" type="presParOf" srcId="{EC5F9D2E-1161-406C-A40D-9AD625CB42C8}" destId="{8B636684-C8DC-4567-97C1-D8F554B2E085}" srcOrd="0" destOrd="0" presId="urn:microsoft.com/office/officeart/2005/8/layout/radial5"/>
    <dgm:cxn modelId="{35C52CA8-E219-4B30-A0B0-995D74DF38C8}" type="presParOf" srcId="{8A63B154-D3C2-48B0-B478-F6F77E1B566A}" destId="{897D54C9-1033-435F-92C8-7A48C0FD9778}" srcOrd="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54D2DC-2314-4B73-99B1-B4EE023B3CB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D9BD4E5E-2035-4820-91D8-1F6E8DCCD6D1}">
      <dgm:prSet phldrT="[Текст]"/>
      <dgm:spPr/>
      <dgm:t>
        <a:bodyPr/>
        <a:lstStyle/>
        <a:p>
          <a:r>
            <a:rPr lang="ru-RU" altLang="ru-RU" dirty="0">
              <a:solidFill>
                <a:srgbClr val="000000"/>
              </a:solidFill>
              <a:latin typeface="Verdana" panose="020B0604030504040204" pitchFamily="34" charset="0"/>
            </a:rPr>
            <a:t>Статья 9.1. Нарушение требований промышленной безопасности или условий лицензий на осуществление видов деятельности в области промышленной безопасности опасных производственных объектов</a:t>
          </a:r>
          <a:endParaRPr lang="ru-RU" dirty="0"/>
        </a:p>
      </dgm:t>
    </dgm:pt>
    <dgm:pt modelId="{3673C422-49EE-44DC-9FAF-7681E25BEEA7}" type="parTrans" cxnId="{BC771B9F-B4FC-4AA5-8979-52134443AC20}">
      <dgm:prSet/>
      <dgm:spPr/>
      <dgm:t>
        <a:bodyPr/>
        <a:lstStyle/>
        <a:p>
          <a:endParaRPr lang="ru-RU"/>
        </a:p>
      </dgm:t>
    </dgm:pt>
    <dgm:pt modelId="{BA785875-4778-4829-BC3B-0A95493E60E6}" type="sibTrans" cxnId="{BC771B9F-B4FC-4AA5-8979-52134443AC20}">
      <dgm:prSet/>
      <dgm:spPr/>
      <dgm:t>
        <a:bodyPr/>
        <a:lstStyle/>
        <a:p>
          <a:endParaRPr lang="ru-RU"/>
        </a:p>
      </dgm:t>
    </dgm:pt>
    <dgm:pt modelId="{91419F98-9662-4B51-9738-65C7002382C1}">
      <dgm:prSet phldrT="[Текст]" custT="1"/>
      <dgm:spPr/>
      <dgm:t>
        <a:bodyPr/>
        <a:lstStyle/>
        <a:p>
          <a:r>
            <a:rPr lang="ru-RU" altLang="ru-RU" sz="1400" dirty="0">
              <a:solidFill>
                <a:srgbClr val="000000"/>
              </a:solidFill>
              <a:latin typeface="Verdana" panose="020B0604030504040204" pitchFamily="34" charset="0"/>
            </a:rPr>
            <a:t>Нарушение </a:t>
          </a:r>
          <a:r>
            <a:rPr lang="ru-RU" altLang="ru-RU" sz="1400" u="none" dirty="0">
              <a:solidFill>
                <a:schemeClr val="tx1"/>
              </a:solidFill>
              <a:latin typeface="Verdana" panose="020B0604030504040204" pitchFamily="34" charset="0"/>
            </a:rPr>
            <a:t>требований</a:t>
          </a:r>
          <a:r>
            <a:rPr lang="ru-RU" altLang="ru-RU" sz="1400" dirty="0">
              <a:solidFill>
                <a:srgbClr val="000000"/>
              </a:solidFill>
              <a:latin typeface="Verdana" panose="020B0604030504040204" pitchFamily="34" charset="0"/>
            </a:rPr>
            <a:t> промышленной безопасности влечет наложение административного штрафа</a:t>
          </a:r>
          <a:endParaRPr lang="ru-RU" sz="1400" dirty="0"/>
        </a:p>
      </dgm:t>
    </dgm:pt>
    <dgm:pt modelId="{DEE8CD39-59A1-4E5C-AF06-BE4123E8949E}" type="parTrans" cxnId="{9A2A10D1-0C6D-4155-9F05-E306241C809E}">
      <dgm:prSet/>
      <dgm:spPr/>
      <dgm:t>
        <a:bodyPr/>
        <a:lstStyle/>
        <a:p>
          <a:endParaRPr lang="ru-RU"/>
        </a:p>
      </dgm:t>
    </dgm:pt>
    <dgm:pt modelId="{56C99722-D6BF-497A-93EF-09C98CA97085}" type="sibTrans" cxnId="{9A2A10D1-0C6D-4155-9F05-E306241C809E}">
      <dgm:prSet/>
      <dgm:spPr/>
      <dgm:t>
        <a:bodyPr/>
        <a:lstStyle/>
        <a:p>
          <a:endParaRPr lang="ru-RU"/>
        </a:p>
      </dgm:t>
    </dgm:pt>
    <dgm:pt modelId="{F1E45C2E-7114-452C-A9BE-70F490F1CB2F}">
      <dgm:prSet phldrT="[Текст]" custT="1"/>
      <dgm:spPr/>
      <dgm:t>
        <a:bodyPr/>
        <a:lstStyle/>
        <a:p>
          <a:r>
            <a:rPr lang="ru-RU" sz="2400" b="0" dirty="0">
              <a:solidFill>
                <a:schemeClr val="tx1"/>
              </a:solidFill>
            </a:rPr>
            <a:t>Статья 19.7. Непредставление сведений (информации)</a:t>
          </a:r>
          <a:endParaRPr lang="ru-RU" sz="2400" dirty="0">
            <a:solidFill>
              <a:schemeClr val="tx1"/>
            </a:solidFill>
          </a:endParaRPr>
        </a:p>
      </dgm:t>
    </dgm:pt>
    <dgm:pt modelId="{4EE7747B-0138-4D7F-8954-2BE6154654F4}" type="parTrans" cxnId="{66928250-AD6B-4F7F-BE1C-B8409328509A}">
      <dgm:prSet/>
      <dgm:spPr/>
      <dgm:t>
        <a:bodyPr/>
        <a:lstStyle/>
        <a:p>
          <a:endParaRPr lang="ru-RU"/>
        </a:p>
      </dgm:t>
    </dgm:pt>
    <dgm:pt modelId="{38525955-EFF6-4960-AFD0-D0258C675D07}" type="sibTrans" cxnId="{66928250-AD6B-4F7F-BE1C-B8409328509A}">
      <dgm:prSet/>
      <dgm:spPr/>
      <dgm:t>
        <a:bodyPr/>
        <a:lstStyle/>
        <a:p>
          <a:endParaRPr lang="ru-RU"/>
        </a:p>
      </dgm:t>
    </dgm:pt>
    <dgm:pt modelId="{B24417ED-6137-4269-A4C0-91CAE29EDA5B}">
      <dgm:prSet phldrT="[Текст]" custT="1"/>
      <dgm:spPr/>
      <dgm:t>
        <a:bodyPr/>
        <a:lstStyle/>
        <a:p>
          <a:r>
            <a:rPr lang="ru-RU" sz="1600" b="0" dirty="0"/>
            <a:t>Непредставление или несвоевременное представление в государственный орган (должностному лицу), орган (должностному лицу), осуществляющий (осуществляющему) государственный контроль (надзор), сведений (информации), представление которых предусмотрено законом, либо представление в государственный орган (должностному лицу) таких сведений (информации) в неполном объеме или в искаженном виде, влечет предупреждение или наложение административного штрафа</a:t>
          </a:r>
          <a:endParaRPr lang="ru-RU" sz="1600" dirty="0"/>
        </a:p>
      </dgm:t>
    </dgm:pt>
    <dgm:pt modelId="{1155946E-2AD3-4FF7-A0DF-0CBADA441D2A}" type="parTrans" cxnId="{A9FFAA5A-2221-45A8-9ABE-EB0CF63FFD23}">
      <dgm:prSet/>
      <dgm:spPr/>
      <dgm:t>
        <a:bodyPr/>
        <a:lstStyle/>
        <a:p>
          <a:endParaRPr lang="ru-RU"/>
        </a:p>
      </dgm:t>
    </dgm:pt>
    <dgm:pt modelId="{3E3E23CC-E41E-4DD2-984B-036CCE356AC8}" type="sibTrans" cxnId="{A9FFAA5A-2221-45A8-9ABE-EB0CF63FFD23}">
      <dgm:prSet/>
      <dgm:spPr/>
      <dgm:t>
        <a:bodyPr/>
        <a:lstStyle/>
        <a:p>
          <a:endParaRPr lang="ru-RU"/>
        </a:p>
      </dgm:t>
    </dgm:pt>
    <dgm:pt modelId="{457DFBA9-49F3-4F7F-A508-658FC0DE3590}">
      <dgm:prSet phldrT="[Текст]" custT="1"/>
      <dgm:spPr/>
      <dgm:t>
        <a:bodyPr/>
        <a:lstStyle/>
        <a:p>
          <a:r>
            <a:rPr lang="ru-RU" altLang="ru-RU" sz="1400" b="1" dirty="0">
              <a:solidFill>
                <a:srgbClr val="000000"/>
              </a:solidFill>
              <a:latin typeface="Verdana" panose="020B0604030504040204" pitchFamily="34" charset="0"/>
            </a:rPr>
            <a:t>на должностных лиц - от двадцати тысяч до тридцати тысяч рублей</a:t>
          </a:r>
          <a:r>
            <a:rPr lang="ru-RU" altLang="ru-RU" sz="1400" dirty="0">
              <a:solidFill>
                <a:srgbClr val="000000"/>
              </a:solidFill>
              <a:latin typeface="Verdana" panose="020B0604030504040204" pitchFamily="34" charset="0"/>
            </a:rPr>
            <a:t> или дисквалификацию на срок от шести месяцев до одного года;</a:t>
          </a:r>
          <a:endParaRPr lang="ru-RU" sz="1400" dirty="0"/>
        </a:p>
      </dgm:t>
    </dgm:pt>
    <dgm:pt modelId="{D69B3493-AD55-42A3-BE25-341EB11CB5C7}" type="parTrans" cxnId="{23225B6C-0F01-4FBF-816F-B650F4E4DB74}">
      <dgm:prSet/>
      <dgm:spPr/>
      <dgm:t>
        <a:bodyPr/>
        <a:lstStyle/>
        <a:p>
          <a:endParaRPr lang="ru-RU"/>
        </a:p>
      </dgm:t>
    </dgm:pt>
    <dgm:pt modelId="{F2A5B94F-4923-4EB7-B61B-F746B7EDA9A1}" type="sibTrans" cxnId="{23225B6C-0F01-4FBF-816F-B650F4E4DB74}">
      <dgm:prSet/>
      <dgm:spPr/>
      <dgm:t>
        <a:bodyPr/>
        <a:lstStyle/>
        <a:p>
          <a:endParaRPr lang="ru-RU"/>
        </a:p>
      </dgm:t>
    </dgm:pt>
    <dgm:pt modelId="{2310260B-1C42-4DFF-BA63-BD50CAB45B61}">
      <dgm:prSet phldrT="[Текст]" custT="1"/>
      <dgm:spPr/>
      <dgm:t>
        <a:bodyPr/>
        <a:lstStyle/>
        <a:p>
          <a:r>
            <a:rPr lang="ru-RU" altLang="ru-RU" sz="1400" dirty="0">
              <a:solidFill>
                <a:srgbClr val="000000"/>
              </a:solidFill>
              <a:latin typeface="Verdana" panose="020B0604030504040204" pitchFamily="34" charset="0"/>
            </a:rPr>
            <a:t> на юридических лиц - </a:t>
          </a:r>
          <a:r>
            <a:rPr lang="ru-RU" altLang="ru-RU" sz="1400" b="1" dirty="0">
              <a:solidFill>
                <a:srgbClr val="000000"/>
              </a:solidFill>
              <a:latin typeface="Verdana" panose="020B0604030504040204" pitchFamily="34" charset="0"/>
            </a:rPr>
            <a:t>от двухсот тысяч до трехсот тысяч рублей </a:t>
          </a:r>
          <a:r>
            <a:rPr lang="ru-RU" altLang="ru-RU" sz="1400" dirty="0">
              <a:solidFill>
                <a:srgbClr val="000000"/>
              </a:solidFill>
              <a:latin typeface="Verdana" panose="020B0604030504040204" pitchFamily="34" charset="0"/>
            </a:rPr>
            <a:t>или административное приостановление деятельности на срок до девяноста суток.</a:t>
          </a:r>
          <a:endParaRPr lang="ru-RU" sz="1400" dirty="0"/>
        </a:p>
      </dgm:t>
    </dgm:pt>
    <dgm:pt modelId="{997CD48D-12EE-4B57-8C36-C39264A645C4}" type="parTrans" cxnId="{D4F22E0C-B5A2-4592-A3C2-3C7D143D6517}">
      <dgm:prSet/>
      <dgm:spPr/>
      <dgm:t>
        <a:bodyPr/>
        <a:lstStyle/>
        <a:p>
          <a:endParaRPr lang="ru-RU"/>
        </a:p>
      </dgm:t>
    </dgm:pt>
    <dgm:pt modelId="{D1BFFAB3-4B2F-45A1-A279-5DF74E27EFC1}" type="sibTrans" cxnId="{D4F22E0C-B5A2-4592-A3C2-3C7D143D6517}">
      <dgm:prSet/>
      <dgm:spPr/>
      <dgm:t>
        <a:bodyPr/>
        <a:lstStyle/>
        <a:p>
          <a:endParaRPr lang="ru-RU"/>
        </a:p>
      </dgm:t>
    </dgm:pt>
    <dgm:pt modelId="{FD46938E-1232-471E-80BF-3E71DF408F37}">
      <dgm:prSet phldrT="[Текст]" custT="1"/>
      <dgm:spPr/>
      <dgm:t>
        <a:bodyPr/>
        <a:lstStyle/>
        <a:p>
          <a:r>
            <a:rPr lang="ru-RU" sz="1600" b="0" dirty="0"/>
            <a:t> </a:t>
          </a:r>
          <a:r>
            <a:rPr lang="ru-RU" sz="1600" b="1" dirty="0"/>
            <a:t>на граждан в размере от ста до трехсот рублей</a:t>
          </a:r>
          <a:r>
            <a:rPr lang="ru-RU" sz="1600" b="0" dirty="0"/>
            <a:t>; </a:t>
          </a:r>
          <a:endParaRPr lang="ru-RU" sz="1600" dirty="0"/>
        </a:p>
      </dgm:t>
    </dgm:pt>
    <dgm:pt modelId="{D3F67B73-3AED-4567-AF01-7948C7D85D0C}" type="parTrans" cxnId="{C437E7F2-4D11-4EDC-9727-D42A240A1A8E}">
      <dgm:prSet/>
      <dgm:spPr/>
      <dgm:t>
        <a:bodyPr/>
        <a:lstStyle/>
        <a:p>
          <a:endParaRPr lang="ru-RU"/>
        </a:p>
      </dgm:t>
    </dgm:pt>
    <dgm:pt modelId="{F7A72B67-2AC2-4016-9AD0-93F559771DB1}" type="sibTrans" cxnId="{C437E7F2-4D11-4EDC-9727-D42A240A1A8E}">
      <dgm:prSet/>
      <dgm:spPr/>
      <dgm:t>
        <a:bodyPr/>
        <a:lstStyle/>
        <a:p>
          <a:endParaRPr lang="ru-RU"/>
        </a:p>
      </dgm:t>
    </dgm:pt>
    <dgm:pt modelId="{A31005E0-90F8-4609-B688-F1450E9DB9FD}">
      <dgm:prSet phldrT="[Текст]" custT="1"/>
      <dgm:spPr/>
      <dgm:t>
        <a:bodyPr/>
        <a:lstStyle/>
        <a:p>
          <a:r>
            <a:rPr lang="ru-RU" sz="1600" b="1" dirty="0"/>
            <a:t>на должностных лиц - от трехсот до пятисот рублей; на юридических лиц - от трех тысяч до пяти тысяч рублей.</a:t>
          </a:r>
        </a:p>
      </dgm:t>
    </dgm:pt>
    <dgm:pt modelId="{7CAD33B2-112C-472B-9FA6-2B8F59DB2F42}" type="parTrans" cxnId="{885A9F97-4FD3-4BDB-95BA-C204B78528BF}">
      <dgm:prSet/>
      <dgm:spPr/>
      <dgm:t>
        <a:bodyPr/>
        <a:lstStyle/>
        <a:p>
          <a:endParaRPr lang="ru-RU"/>
        </a:p>
      </dgm:t>
    </dgm:pt>
    <dgm:pt modelId="{F02FE78B-4AE8-4B23-BBCC-A65739E35137}" type="sibTrans" cxnId="{885A9F97-4FD3-4BDB-95BA-C204B78528BF}">
      <dgm:prSet/>
      <dgm:spPr/>
      <dgm:t>
        <a:bodyPr/>
        <a:lstStyle/>
        <a:p>
          <a:endParaRPr lang="ru-RU"/>
        </a:p>
      </dgm:t>
    </dgm:pt>
    <dgm:pt modelId="{869CDB52-78A6-4DB4-A579-7E05DFE31E0C}">
      <dgm:prSet phldrT="[Текст]" custT="1"/>
      <dgm:spPr/>
      <dgm:t>
        <a:bodyPr/>
        <a:lstStyle/>
        <a:p>
          <a:endParaRPr lang="ru-RU" sz="1600" dirty="0"/>
        </a:p>
      </dgm:t>
    </dgm:pt>
    <dgm:pt modelId="{672A86DE-3016-4601-AD53-1C09F8DB1F42}" type="parTrans" cxnId="{4316EF16-6455-487E-8476-A3CA3B1A69ED}">
      <dgm:prSet/>
      <dgm:spPr/>
    </dgm:pt>
    <dgm:pt modelId="{884D0CE2-A723-454C-B01C-4C77C6C68D14}" type="sibTrans" cxnId="{4316EF16-6455-487E-8476-A3CA3B1A69ED}">
      <dgm:prSet/>
      <dgm:spPr/>
    </dgm:pt>
    <dgm:pt modelId="{CCCE343A-030A-4DBB-BF6A-DC3F40A00BEF}" type="pres">
      <dgm:prSet presAssocID="{9454D2DC-2314-4B73-99B1-B4EE023B3CB3}" presName="linear" presStyleCnt="0">
        <dgm:presLayoutVars>
          <dgm:animLvl val="lvl"/>
          <dgm:resizeHandles val="exact"/>
        </dgm:presLayoutVars>
      </dgm:prSet>
      <dgm:spPr/>
    </dgm:pt>
    <dgm:pt modelId="{525FA58B-0D50-4511-B4C0-1044B0AE0516}" type="pres">
      <dgm:prSet presAssocID="{D9BD4E5E-2035-4820-91D8-1F6E8DCCD6D1}" presName="parentText" presStyleLbl="node1" presStyleIdx="0" presStyleCnt="2" custLinFactNeighborX="-172" custLinFactNeighborY="-24012">
        <dgm:presLayoutVars>
          <dgm:chMax val="0"/>
          <dgm:bulletEnabled val="1"/>
        </dgm:presLayoutVars>
      </dgm:prSet>
      <dgm:spPr/>
    </dgm:pt>
    <dgm:pt modelId="{18E2DCA1-5B5B-45F8-A817-1BA648E7EEE4}" type="pres">
      <dgm:prSet presAssocID="{D9BD4E5E-2035-4820-91D8-1F6E8DCCD6D1}" presName="childText" presStyleLbl="revTx" presStyleIdx="0" presStyleCnt="2">
        <dgm:presLayoutVars>
          <dgm:bulletEnabled val="1"/>
        </dgm:presLayoutVars>
      </dgm:prSet>
      <dgm:spPr/>
    </dgm:pt>
    <dgm:pt modelId="{93C19CA8-B110-46CF-B585-184528F6AB8D}" type="pres">
      <dgm:prSet presAssocID="{F1E45C2E-7114-452C-A9BE-70F490F1CB2F}" presName="parentText" presStyleLbl="node1" presStyleIdx="1" presStyleCnt="2" custLinFactNeighborX="-117" custLinFactNeighborY="10636">
        <dgm:presLayoutVars>
          <dgm:chMax val="0"/>
          <dgm:bulletEnabled val="1"/>
        </dgm:presLayoutVars>
      </dgm:prSet>
      <dgm:spPr/>
    </dgm:pt>
    <dgm:pt modelId="{8A4EA61B-8E3F-4093-98AF-27185DAC6168}" type="pres">
      <dgm:prSet presAssocID="{F1E45C2E-7114-452C-A9BE-70F490F1CB2F}" presName="childText" presStyleLbl="revTx" presStyleIdx="1" presStyleCnt="2" custScaleY="119388">
        <dgm:presLayoutVars>
          <dgm:bulletEnabled val="1"/>
        </dgm:presLayoutVars>
      </dgm:prSet>
      <dgm:spPr/>
    </dgm:pt>
  </dgm:ptLst>
  <dgm:cxnLst>
    <dgm:cxn modelId="{DA82A508-321A-408D-9B17-3164536D3D91}" type="presOf" srcId="{91419F98-9662-4B51-9738-65C7002382C1}" destId="{18E2DCA1-5B5B-45F8-A817-1BA648E7EEE4}" srcOrd="0" destOrd="0" presId="urn:microsoft.com/office/officeart/2005/8/layout/vList2"/>
    <dgm:cxn modelId="{885A9F97-4FD3-4BDB-95BA-C204B78528BF}" srcId="{F1E45C2E-7114-452C-A9BE-70F490F1CB2F}" destId="{A31005E0-90F8-4609-B688-F1450E9DB9FD}" srcOrd="3" destOrd="0" parTransId="{7CAD33B2-112C-472B-9FA6-2B8F59DB2F42}" sibTransId="{F02FE78B-4AE8-4B23-BBCC-A65739E35137}"/>
    <dgm:cxn modelId="{D4F22E0C-B5A2-4592-A3C2-3C7D143D6517}" srcId="{D9BD4E5E-2035-4820-91D8-1F6E8DCCD6D1}" destId="{2310260B-1C42-4DFF-BA63-BD50CAB45B61}" srcOrd="2" destOrd="0" parTransId="{997CD48D-12EE-4B57-8C36-C39264A645C4}" sibTransId="{D1BFFAB3-4B2F-45A1-A279-5DF74E27EFC1}"/>
    <dgm:cxn modelId="{AAA2AF7F-1B93-41FC-88B8-F635976E2286}" type="presOf" srcId="{B24417ED-6137-4269-A4C0-91CAE29EDA5B}" destId="{8A4EA61B-8E3F-4093-98AF-27185DAC6168}" srcOrd="0" destOrd="1" presId="urn:microsoft.com/office/officeart/2005/8/layout/vList2"/>
    <dgm:cxn modelId="{75ADB816-B8DE-4199-AFEF-AA8E7753D031}" type="presOf" srcId="{457DFBA9-49F3-4F7F-A508-658FC0DE3590}" destId="{18E2DCA1-5B5B-45F8-A817-1BA648E7EEE4}" srcOrd="0" destOrd="1" presId="urn:microsoft.com/office/officeart/2005/8/layout/vList2"/>
    <dgm:cxn modelId="{D2068CE7-D98B-4F77-8C97-EBDDF6E23135}" type="presOf" srcId="{F1E45C2E-7114-452C-A9BE-70F490F1CB2F}" destId="{93C19CA8-B110-46CF-B585-184528F6AB8D}" srcOrd="0" destOrd="0" presId="urn:microsoft.com/office/officeart/2005/8/layout/vList2"/>
    <dgm:cxn modelId="{9A2A10D1-0C6D-4155-9F05-E306241C809E}" srcId="{D9BD4E5E-2035-4820-91D8-1F6E8DCCD6D1}" destId="{91419F98-9662-4B51-9738-65C7002382C1}" srcOrd="0" destOrd="0" parTransId="{DEE8CD39-59A1-4E5C-AF06-BE4123E8949E}" sibTransId="{56C99722-D6BF-497A-93EF-09C98CA97085}"/>
    <dgm:cxn modelId="{66928250-AD6B-4F7F-BE1C-B8409328509A}" srcId="{9454D2DC-2314-4B73-99B1-B4EE023B3CB3}" destId="{F1E45C2E-7114-452C-A9BE-70F490F1CB2F}" srcOrd="1" destOrd="0" parTransId="{4EE7747B-0138-4D7F-8954-2BE6154654F4}" sibTransId="{38525955-EFF6-4960-AFD0-D0258C675D07}"/>
    <dgm:cxn modelId="{337973D9-1760-49D4-BAB7-A22B0E555AD5}" type="presOf" srcId="{9454D2DC-2314-4B73-99B1-B4EE023B3CB3}" destId="{CCCE343A-030A-4DBB-BF6A-DC3F40A00BEF}" srcOrd="0" destOrd="0" presId="urn:microsoft.com/office/officeart/2005/8/layout/vList2"/>
    <dgm:cxn modelId="{A9FFAA5A-2221-45A8-9ABE-EB0CF63FFD23}" srcId="{F1E45C2E-7114-452C-A9BE-70F490F1CB2F}" destId="{B24417ED-6137-4269-A4C0-91CAE29EDA5B}" srcOrd="1" destOrd="0" parTransId="{1155946E-2AD3-4FF7-A0DF-0CBADA441D2A}" sibTransId="{3E3E23CC-E41E-4DD2-984B-036CCE356AC8}"/>
    <dgm:cxn modelId="{BC771B9F-B4FC-4AA5-8979-52134443AC20}" srcId="{9454D2DC-2314-4B73-99B1-B4EE023B3CB3}" destId="{D9BD4E5E-2035-4820-91D8-1F6E8DCCD6D1}" srcOrd="0" destOrd="0" parTransId="{3673C422-49EE-44DC-9FAF-7681E25BEEA7}" sibTransId="{BA785875-4778-4829-BC3B-0A95493E60E6}"/>
    <dgm:cxn modelId="{C437E7F2-4D11-4EDC-9727-D42A240A1A8E}" srcId="{F1E45C2E-7114-452C-A9BE-70F490F1CB2F}" destId="{FD46938E-1232-471E-80BF-3E71DF408F37}" srcOrd="2" destOrd="0" parTransId="{D3F67B73-3AED-4567-AF01-7948C7D85D0C}" sibTransId="{F7A72B67-2AC2-4016-9AD0-93F559771DB1}"/>
    <dgm:cxn modelId="{45D038C9-82AC-4221-A035-87813597B7E2}" type="presOf" srcId="{A31005E0-90F8-4609-B688-F1450E9DB9FD}" destId="{8A4EA61B-8E3F-4093-98AF-27185DAC6168}" srcOrd="0" destOrd="3" presId="urn:microsoft.com/office/officeart/2005/8/layout/vList2"/>
    <dgm:cxn modelId="{9D5A46F5-BECD-4A9D-9391-BE48140336DD}" type="presOf" srcId="{2310260B-1C42-4DFF-BA63-BD50CAB45B61}" destId="{18E2DCA1-5B5B-45F8-A817-1BA648E7EEE4}" srcOrd="0" destOrd="2" presId="urn:microsoft.com/office/officeart/2005/8/layout/vList2"/>
    <dgm:cxn modelId="{A2E3707B-6FE4-4292-9B94-BA94BA2F14AA}" type="presOf" srcId="{FD46938E-1232-471E-80BF-3E71DF408F37}" destId="{8A4EA61B-8E3F-4093-98AF-27185DAC6168}" srcOrd="0" destOrd="2" presId="urn:microsoft.com/office/officeart/2005/8/layout/vList2"/>
    <dgm:cxn modelId="{8096067D-6AA9-4E0C-B8E2-9FA39A9AB69C}" type="presOf" srcId="{869CDB52-78A6-4DB4-A579-7E05DFE31E0C}" destId="{8A4EA61B-8E3F-4093-98AF-27185DAC6168}" srcOrd="0" destOrd="0" presId="urn:microsoft.com/office/officeart/2005/8/layout/vList2"/>
    <dgm:cxn modelId="{615570DF-8828-4993-81D3-B8F06569BC5B}" type="presOf" srcId="{D9BD4E5E-2035-4820-91D8-1F6E8DCCD6D1}" destId="{525FA58B-0D50-4511-B4C0-1044B0AE0516}" srcOrd="0" destOrd="0" presId="urn:microsoft.com/office/officeart/2005/8/layout/vList2"/>
    <dgm:cxn modelId="{23225B6C-0F01-4FBF-816F-B650F4E4DB74}" srcId="{D9BD4E5E-2035-4820-91D8-1F6E8DCCD6D1}" destId="{457DFBA9-49F3-4F7F-A508-658FC0DE3590}" srcOrd="1" destOrd="0" parTransId="{D69B3493-AD55-42A3-BE25-341EB11CB5C7}" sibTransId="{F2A5B94F-4923-4EB7-B61B-F746B7EDA9A1}"/>
    <dgm:cxn modelId="{4316EF16-6455-487E-8476-A3CA3B1A69ED}" srcId="{F1E45C2E-7114-452C-A9BE-70F490F1CB2F}" destId="{869CDB52-78A6-4DB4-A579-7E05DFE31E0C}" srcOrd="0" destOrd="0" parTransId="{672A86DE-3016-4601-AD53-1C09F8DB1F42}" sibTransId="{884D0CE2-A723-454C-B01C-4C77C6C68D14}"/>
    <dgm:cxn modelId="{A2F45C59-C534-44C0-A55D-D8DF02DAC504}" type="presParOf" srcId="{CCCE343A-030A-4DBB-BF6A-DC3F40A00BEF}" destId="{525FA58B-0D50-4511-B4C0-1044B0AE0516}" srcOrd="0" destOrd="0" presId="urn:microsoft.com/office/officeart/2005/8/layout/vList2"/>
    <dgm:cxn modelId="{CC27D9A8-8BF9-4C63-B9E9-F0F085BBA9F4}" type="presParOf" srcId="{CCCE343A-030A-4DBB-BF6A-DC3F40A00BEF}" destId="{18E2DCA1-5B5B-45F8-A817-1BA648E7EEE4}" srcOrd="1" destOrd="0" presId="urn:microsoft.com/office/officeart/2005/8/layout/vList2"/>
    <dgm:cxn modelId="{AD2A2E89-E516-4D8B-8663-AE410FED786B}" type="presParOf" srcId="{CCCE343A-030A-4DBB-BF6A-DC3F40A00BEF}" destId="{93C19CA8-B110-46CF-B585-184528F6AB8D}" srcOrd="2" destOrd="0" presId="urn:microsoft.com/office/officeart/2005/8/layout/vList2"/>
    <dgm:cxn modelId="{2286FD76-9158-4F66-8AC7-371FA01D3E03}" type="presParOf" srcId="{CCCE343A-030A-4DBB-BF6A-DC3F40A00BEF}" destId="{8A4EA61B-8E3F-4093-98AF-27185DAC616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11F5D69-18DE-4820-BA62-8579D8CE74AF}"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ru-RU"/>
        </a:p>
      </dgm:t>
    </dgm:pt>
    <dgm:pt modelId="{A5BA82EA-2E24-4804-BA2D-A1AED9EF5F87}">
      <dgm:prSet phldrT="[Текст]" custT="1"/>
      <dgm:spPr/>
      <dgm:t>
        <a:bodyPr/>
        <a:lstStyle/>
        <a:p>
          <a:r>
            <a:rPr lang="ru-RU" sz="2400" dirty="0"/>
            <a:t>Представление Отчета в форме электронного документа </a:t>
          </a:r>
          <a:br>
            <a:rPr lang="ru-RU" sz="2400" dirty="0"/>
          </a:br>
          <a:r>
            <a:rPr lang="ru-RU" sz="2400" dirty="0"/>
            <a:t>в формате </a:t>
          </a:r>
          <a:r>
            <a:rPr lang="en-US" sz="2400" dirty="0"/>
            <a:t>XML</a:t>
          </a:r>
          <a:r>
            <a:rPr lang="ru-RU" sz="2400" dirty="0"/>
            <a:t>, не подписанного электронной подписью (ЭП), подписанного недостоверной ЭП или ЭП, не соответствующей требованиям пункта 10 Требований.</a:t>
          </a:r>
        </a:p>
      </dgm:t>
    </dgm:pt>
    <dgm:pt modelId="{509474DC-F131-42D8-A23B-6A2292065C6F}" type="parTrans" cxnId="{7EC51F20-AE49-4343-881B-FF5538B32457}">
      <dgm:prSet/>
      <dgm:spPr/>
      <dgm:t>
        <a:bodyPr/>
        <a:lstStyle/>
        <a:p>
          <a:endParaRPr lang="ru-RU"/>
        </a:p>
      </dgm:t>
    </dgm:pt>
    <dgm:pt modelId="{BB7F29AB-D65D-4BE2-9190-FA87B1FBFCDD}" type="sibTrans" cxnId="{7EC51F20-AE49-4343-881B-FF5538B32457}">
      <dgm:prSet/>
      <dgm:spPr/>
      <dgm:t>
        <a:bodyPr/>
        <a:lstStyle/>
        <a:p>
          <a:endParaRPr lang="ru-RU"/>
        </a:p>
      </dgm:t>
    </dgm:pt>
    <dgm:pt modelId="{7E562A15-C943-44BC-968F-44DAD3928739}">
      <dgm:prSet phldrT="[Текст]"/>
      <dgm:spPr/>
      <dgm:t>
        <a:bodyPr/>
        <a:lstStyle/>
        <a:p>
          <a:r>
            <a:rPr lang="ru-RU" dirty="0"/>
            <a:t>Отчет представляется эксплуатирующей организацией повторно  или в формате </a:t>
          </a:r>
          <a:r>
            <a:rPr lang="en-US" dirty="0"/>
            <a:t>XML</a:t>
          </a:r>
          <a:r>
            <a:rPr lang="ru-RU" dirty="0"/>
            <a:t>, или на бумажном носителе, с приложением </a:t>
          </a:r>
          <a:r>
            <a:rPr lang="en-US" dirty="0"/>
            <a:t>Excel</a:t>
          </a:r>
          <a:r>
            <a:rPr lang="ru-RU" dirty="0"/>
            <a:t> таблиц.</a:t>
          </a:r>
        </a:p>
      </dgm:t>
    </dgm:pt>
    <dgm:pt modelId="{FF547C49-EA18-419B-8AC0-A60C7320B5A2}" type="parTrans" cxnId="{6B8A511B-836F-450F-892C-A7D2DAF9CE14}">
      <dgm:prSet/>
      <dgm:spPr/>
      <dgm:t>
        <a:bodyPr/>
        <a:lstStyle/>
        <a:p>
          <a:endParaRPr lang="ru-RU"/>
        </a:p>
      </dgm:t>
    </dgm:pt>
    <dgm:pt modelId="{33561CC9-0538-44DE-8893-7A1CFB03B141}" type="sibTrans" cxnId="{6B8A511B-836F-450F-892C-A7D2DAF9CE14}">
      <dgm:prSet/>
      <dgm:spPr/>
      <dgm:t>
        <a:bodyPr/>
        <a:lstStyle/>
        <a:p>
          <a:endParaRPr lang="ru-RU"/>
        </a:p>
      </dgm:t>
    </dgm:pt>
    <dgm:pt modelId="{47DB7CF6-EF0D-49AA-B304-5D8D870778DA}">
      <dgm:prSet/>
      <dgm:spPr/>
      <dgm:t>
        <a:bodyPr/>
        <a:lstStyle/>
        <a:p>
          <a:endParaRPr lang="ru-RU"/>
        </a:p>
      </dgm:t>
    </dgm:pt>
    <dgm:pt modelId="{D235402C-6540-4112-8C0D-654FE9059965}" type="parTrans" cxnId="{A99933F6-FE47-4828-9075-C692380117D4}">
      <dgm:prSet/>
      <dgm:spPr/>
      <dgm:t>
        <a:bodyPr/>
        <a:lstStyle/>
        <a:p>
          <a:endParaRPr lang="ru-RU"/>
        </a:p>
      </dgm:t>
    </dgm:pt>
    <dgm:pt modelId="{AEB2B18A-1603-45FC-970C-F5FD3D1A28E7}" type="sibTrans" cxnId="{A99933F6-FE47-4828-9075-C692380117D4}">
      <dgm:prSet/>
      <dgm:spPr/>
      <dgm:t>
        <a:bodyPr/>
        <a:lstStyle/>
        <a:p>
          <a:endParaRPr lang="ru-RU"/>
        </a:p>
      </dgm:t>
    </dgm:pt>
    <dgm:pt modelId="{6E0571AC-7688-4631-B242-1D3CD1CFE8D0}" type="pres">
      <dgm:prSet presAssocID="{711F5D69-18DE-4820-BA62-8579D8CE74AF}" presName="rootnode" presStyleCnt="0">
        <dgm:presLayoutVars>
          <dgm:chMax/>
          <dgm:chPref/>
          <dgm:dir/>
          <dgm:animLvl val="lvl"/>
        </dgm:presLayoutVars>
      </dgm:prSet>
      <dgm:spPr/>
    </dgm:pt>
    <dgm:pt modelId="{495400A6-5320-47B4-8362-DB1FD06E2DB8}" type="pres">
      <dgm:prSet presAssocID="{A5BA82EA-2E24-4804-BA2D-A1AED9EF5F87}" presName="composite" presStyleCnt="0"/>
      <dgm:spPr/>
    </dgm:pt>
    <dgm:pt modelId="{96513D51-FC49-4BC9-96B8-72DDBA12045C}" type="pres">
      <dgm:prSet presAssocID="{A5BA82EA-2E24-4804-BA2D-A1AED9EF5F87}" presName="bentUpArrow1" presStyleLbl="alignImgPlace1" presStyleIdx="0" presStyleCnt="1" custScaleX="104062" custScaleY="76784" custLinFactNeighborX="439" custLinFactNeighborY="-17295"/>
      <dgm:spPr/>
    </dgm:pt>
    <dgm:pt modelId="{A113A804-DF61-4583-B281-9CF5D0F3D026}" type="pres">
      <dgm:prSet presAssocID="{A5BA82EA-2E24-4804-BA2D-A1AED9EF5F87}" presName="ParentText" presStyleLbl="node1" presStyleIdx="0" presStyleCnt="2" custScaleX="133145" custScaleY="91887" custLinFactNeighborX="-31475" custLinFactNeighborY="751">
        <dgm:presLayoutVars>
          <dgm:chMax val="1"/>
          <dgm:chPref val="1"/>
          <dgm:bulletEnabled val="1"/>
        </dgm:presLayoutVars>
      </dgm:prSet>
      <dgm:spPr/>
    </dgm:pt>
    <dgm:pt modelId="{A16E414D-6B53-4674-A48D-7FD83F5B821E}" type="pres">
      <dgm:prSet presAssocID="{A5BA82EA-2E24-4804-BA2D-A1AED9EF5F87}" presName="ChildText" presStyleLbl="revTx" presStyleIdx="0" presStyleCnt="1">
        <dgm:presLayoutVars>
          <dgm:chMax val="0"/>
          <dgm:chPref val="0"/>
          <dgm:bulletEnabled val="1"/>
        </dgm:presLayoutVars>
      </dgm:prSet>
      <dgm:spPr/>
    </dgm:pt>
    <dgm:pt modelId="{BFE5E8F0-FFC1-4984-B0ED-452628A14430}" type="pres">
      <dgm:prSet presAssocID="{BB7F29AB-D65D-4BE2-9190-FA87B1FBFCDD}" presName="sibTrans" presStyleCnt="0"/>
      <dgm:spPr/>
    </dgm:pt>
    <dgm:pt modelId="{01F562AE-E56E-42EA-AD2D-B94C36BB58F6}" type="pres">
      <dgm:prSet presAssocID="{7E562A15-C943-44BC-968F-44DAD3928739}" presName="composite" presStyleCnt="0"/>
      <dgm:spPr/>
    </dgm:pt>
    <dgm:pt modelId="{004FE8D8-16F1-40DE-BF76-EEB5C6D3A0EB}" type="pres">
      <dgm:prSet presAssocID="{7E562A15-C943-44BC-968F-44DAD3928739}" presName="ParentText" presStyleLbl="node1" presStyleIdx="1" presStyleCnt="2" custScaleX="111389" custScaleY="101455" custLinFactNeighborX="9686" custLinFactNeighborY="-1078">
        <dgm:presLayoutVars>
          <dgm:chMax val="1"/>
          <dgm:chPref val="1"/>
          <dgm:bulletEnabled val="1"/>
        </dgm:presLayoutVars>
      </dgm:prSet>
      <dgm:spPr/>
    </dgm:pt>
  </dgm:ptLst>
  <dgm:cxnLst>
    <dgm:cxn modelId="{A99933F6-FE47-4828-9075-C692380117D4}" srcId="{A5BA82EA-2E24-4804-BA2D-A1AED9EF5F87}" destId="{47DB7CF6-EF0D-49AA-B304-5D8D870778DA}" srcOrd="0" destOrd="0" parTransId="{D235402C-6540-4112-8C0D-654FE9059965}" sibTransId="{AEB2B18A-1603-45FC-970C-F5FD3D1A28E7}"/>
    <dgm:cxn modelId="{7EC51F20-AE49-4343-881B-FF5538B32457}" srcId="{711F5D69-18DE-4820-BA62-8579D8CE74AF}" destId="{A5BA82EA-2E24-4804-BA2D-A1AED9EF5F87}" srcOrd="0" destOrd="0" parTransId="{509474DC-F131-42D8-A23B-6A2292065C6F}" sibTransId="{BB7F29AB-D65D-4BE2-9190-FA87B1FBFCDD}"/>
    <dgm:cxn modelId="{0D5750BA-BFC5-474F-A96F-B04EA0A5B34E}" type="presOf" srcId="{A5BA82EA-2E24-4804-BA2D-A1AED9EF5F87}" destId="{A113A804-DF61-4583-B281-9CF5D0F3D026}" srcOrd="0" destOrd="0" presId="urn:microsoft.com/office/officeart/2005/8/layout/StepDownProcess"/>
    <dgm:cxn modelId="{A8351D78-FBB8-4217-A254-48CC08317F68}" type="presOf" srcId="{711F5D69-18DE-4820-BA62-8579D8CE74AF}" destId="{6E0571AC-7688-4631-B242-1D3CD1CFE8D0}" srcOrd="0" destOrd="0" presId="urn:microsoft.com/office/officeart/2005/8/layout/StepDownProcess"/>
    <dgm:cxn modelId="{6B8A511B-836F-450F-892C-A7D2DAF9CE14}" srcId="{711F5D69-18DE-4820-BA62-8579D8CE74AF}" destId="{7E562A15-C943-44BC-968F-44DAD3928739}" srcOrd="1" destOrd="0" parTransId="{FF547C49-EA18-419B-8AC0-A60C7320B5A2}" sibTransId="{33561CC9-0538-44DE-8893-7A1CFB03B141}"/>
    <dgm:cxn modelId="{B21D7149-CC60-47FE-98AA-D7B92ADD6930}" type="presOf" srcId="{7E562A15-C943-44BC-968F-44DAD3928739}" destId="{004FE8D8-16F1-40DE-BF76-EEB5C6D3A0EB}" srcOrd="0" destOrd="0" presId="urn:microsoft.com/office/officeart/2005/8/layout/StepDownProcess"/>
    <dgm:cxn modelId="{3D321CF7-A3D8-42D6-85A4-AB37D5E0D137}" type="presOf" srcId="{47DB7CF6-EF0D-49AA-B304-5D8D870778DA}" destId="{A16E414D-6B53-4674-A48D-7FD83F5B821E}" srcOrd="0" destOrd="0" presId="urn:microsoft.com/office/officeart/2005/8/layout/StepDownProcess"/>
    <dgm:cxn modelId="{D53BF793-AE7C-456F-82D6-4E486A6DB510}" type="presParOf" srcId="{6E0571AC-7688-4631-B242-1D3CD1CFE8D0}" destId="{495400A6-5320-47B4-8362-DB1FD06E2DB8}" srcOrd="0" destOrd="0" presId="urn:microsoft.com/office/officeart/2005/8/layout/StepDownProcess"/>
    <dgm:cxn modelId="{DFCB39EA-F980-4CE4-9EB7-8003AA7647CA}" type="presParOf" srcId="{495400A6-5320-47B4-8362-DB1FD06E2DB8}" destId="{96513D51-FC49-4BC9-96B8-72DDBA12045C}" srcOrd="0" destOrd="0" presId="urn:microsoft.com/office/officeart/2005/8/layout/StepDownProcess"/>
    <dgm:cxn modelId="{28BD7EA2-3646-4C6B-9206-4FBC7B5EF711}" type="presParOf" srcId="{495400A6-5320-47B4-8362-DB1FD06E2DB8}" destId="{A113A804-DF61-4583-B281-9CF5D0F3D026}" srcOrd="1" destOrd="0" presId="urn:microsoft.com/office/officeart/2005/8/layout/StepDownProcess"/>
    <dgm:cxn modelId="{D5B27317-6C4A-4945-92A0-033E168A2338}" type="presParOf" srcId="{495400A6-5320-47B4-8362-DB1FD06E2DB8}" destId="{A16E414D-6B53-4674-A48D-7FD83F5B821E}" srcOrd="2" destOrd="0" presId="urn:microsoft.com/office/officeart/2005/8/layout/StepDownProcess"/>
    <dgm:cxn modelId="{54D5E702-76FB-49F0-8F1F-BC74565B92D7}" type="presParOf" srcId="{6E0571AC-7688-4631-B242-1D3CD1CFE8D0}" destId="{BFE5E8F0-FFC1-4984-B0ED-452628A14430}" srcOrd="1" destOrd="0" presId="urn:microsoft.com/office/officeart/2005/8/layout/StepDownProcess"/>
    <dgm:cxn modelId="{9295535B-F351-4FCB-827E-6381CB586705}" type="presParOf" srcId="{6E0571AC-7688-4631-B242-1D3CD1CFE8D0}" destId="{01F562AE-E56E-42EA-AD2D-B94C36BB58F6}" srcOrd="2" destOrd="0" presId="urn:microsoft.com/office/officeart/2005/8/layout/StepDownProcess"/>
    <dgm:cxn modelId="{9D6AB4E4-7D2E-4770-9FC8-7E75A918AE48}" type="presParOf" srcId="{01F562AE-E56E-42EA-AD2D-B94C36BB58F6}" destId="{004FE8D8-16F1-40DE-BF76-EEB5C6D3A0EB}"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5A5840-304B-498E-9135-B26BEFBA7714}">
      <dsp:nvSpPr>
        <dsp:cNvPr id="0" name=""/>
        <dsp:cNvSpPr/>
      </dsp:nvSpPr>
      <dsp:spPr>
        <a:xfrm>
          <a:off x="132957" y="719892"/>
          <a:ext cx="2692037" cy="2939540"/>
        </a:xfrm>
        <a:prstGeom prst="ellipse">
          <a:avLst/>
        </a:prstGeom>
        <a:blipFill rotWithShape="0">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lvl="0" algn="ctr" defTabSz="2755900">
            <a:lnSpc>
              <a:spcPct val="90000"/>
            </a:lnSpc>
            <a:spcBef>
              <a:spcPct val="0"/>
            </a:spcBef>
            <a:spcAft>
              <a:spcPct val="35000"/>
            </a:spcAft>
          </a:pPr>
          <a:br>
            <a:rPr lang="ru-RU" sz="6200" kern="1200" dirty="0">
              <a:solidFill>
                <a:schemeClr val="tx1"/>
              </a:solidFill>
            </a:rPr>
          </a:br>
          <a:endParaRPr lang="ru-RU" sz="6200" kern="1200" dirty="0"/>
        </a:p>
      </dsp:txBody>
      <dsp:txXfrm>
        <a:off x="527197" y="1150378"/>
        <a:ext cx="1903557" cy="2078568"/>
      </dsp:txXfrm>
    </dsp:sp>
    <dsp:sp modelId="{EAB9FF91-9A5E-4534-BF9F-ABA9BDD8707A}">
      <dsp:nvSpPr>
        <dsp:cNvPr id="0" name=""/>
        <dsp:cNvSpPr/>
      </dsp:nvSpPr>
      <dsp:spPr>
        <a:xfrm rot="9220455">
          <a:off x="2696519" y="1408158"/>
          <a:ext cx="1381655" cy="4502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a:off x="2824589" y="1468256"/>
        <a:ext cx="1246581" cy="270148"/>
      </dsp:txXfrm>
    </dsp:sp>
    <dsp:sp modelId="{9EA2C999-2B7D-49C1-8844-5D5463ADE44C}">
      <dsp:nvSpPr>
        <dsp:cNvPr id="0" name=""/>
        <dsp:cNvSpPr/>
      </dsp:nvSpPr>
      <dsp:spPr>
        <a:xfrm>
          <a:off x="3985373" y="-75431"/>
          <a:ext cx="2376003" cy="23760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ru-RU" sz="2200" kern="1200" dirty="0"/>
            <a:t>Бумажный носитель + </a:t>
          </a:r>
          <a:r>
            <a:rPr lang="en-US" sz="2200" kern="1200" dirty="0"/>
            <a:t>Excel</a:t>
          </a:r>
          <a:r>
            <a:rPr lang="ru-RU" sz="2200" kern="1200" dirty="0"/>
            <a:t>-таблицы, приложения (на флэшке) </a:t>
          </a:r>
        </a:p>
      </dsp:txBody>
      <dsp:txXfrm>
        <a:off x="4333331" y="272527"/>
        <a:ext cx="1680087" cy="1680087"/>
      </dsp:txXfrm>
    </dsp:sp>
    <dsp:sp modelId="{EC5F9D2E-1161-406C-A40D-9AD625CB42C8}">
      <dsp:nvSpPr>
        <dsp:cNvPr id="0" name=""/>
        <dsp:cNvSpPr/>
      </dsp:nvSpPr>
      <dsp:spPr>
        <a:xfrm rot="11671961">
          <a:off x="2103504" y="3002834"/>
          <a:ext cx="2223620" cy="4502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a:off x="2236417" y="3109830"/>
        <a:ext cx="2088546" cy="270148"/>
      </dsp:txXfrm>
    </dsp:sp>
    <dsp:sp modelId="{897D54C9-1033-435F-92C8-7A48C0FD9778}">
      <dsp:nvSpPr>
        <dsp:cNvPr id="0" name=""/>
        <dsp:cNvSpPr/>
      </dsp:nvSpPr>
      <dsp:spPr>
        <a:xfrm>
          <a:off x="4129401" y="2556284"/>
          <a:ext cx="2376003" cy="23760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a:t>Xml</a:t>
          </a:r>
          <a:r>
            <a:rPr lang="ru-RU" sz="2200" kern="1200" dirty="0"/>
            <a:t> -файл, электронные приложения, подписанные электронной подписью</a:t>
          </a:r>
        </a:p>
      </dsp:txBody>
      <dsp:txXfrm>
        <a:off x="4477359" y="2904242"/>
        <a:ext cx="1680087" cy="1680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FA58B-0D50-4511-B4C0-1044B0AE0516}">
      <dsp:nvSpPr>
        <dsp:cNvPr id="0" name=""/>
        <dsp:cNvSpPr/>
      </dsp:nvSpPr>
      <dsp:spPr>
        <a:xfrm>
          <a:off x="0" y="0"/>
          <a:ext cx="8928992" cy="898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altLang="ru-RU" sz="1600" kern="1200" dirty="0">
              <a:solidFill>
                <a:srgbClr val="000000"/>
              </a:solidFill>
              <a:latin typeface="Verdana" panose="020B0604030504040204" pitchFamily="34" charset="0"/>
            </a:rPr>
            <a:t>Статья 9.1. Нарушение требований промышленной безопасности или условий лицензий на осуществление видов деятельности в области промышленной безопасности опасных производственных объектов</a:t>
          </a:r>
          <a:endParaRPr lang="ru-RU" sz="1600" kern="1200" dirty="0"/>
        </a:p>
      </dsp:txBody>
      <dsp:txXfrm>
        <a:off x="43864" y="43864"/>
        <a:ext cx="8841264" cy="810832"/>
      </dsp:txXfrm>
    </dsp:sp>
    <dsp:sp modelId="{18E2DCA1-5B5B-45F8-A817-1BA648E7EEE4}">
      <dsp:nvSpPr>
        <dsp:cNvPr id="0" name=""/>
        <dsp:cNvSpPr/>
      </dsp:nvSpPr>
      <dsp:spPr>
        <a:xfrm>
          <a:off x="0" y="915677"/>
          <a:ext cx="8928992" cy="132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495" tIns="17780" rIns="99568" bIns="17780" numCol="1" spcCol="1270" anchor="t" anchorCtr="0">
          <a:noAutofit/>
        </a:bodyPr>
        <a:lstStyle/>
        <a:p>
          <a:pPr marL="114300" lvl="1" indent="-114300" algn="l" defTabSz="622300">
            <a:lnSpc>
              <a:spcPct val="90000"/>
            </a:lnSpc>
            <a:spcBef>
              <a:spcPct val="0"/>
            </a:spcBef>
            <a:spcAft>
              <a:spcPct val="20000"/>
            </a:spcAft>
            <a:buChar char="••"/>
          </a:pPr>
          <a:r>
            <a:rPr lang="ru-RU" altLang="ru-RU" sz="1400" kern="1200" dirty="0">
              <a:solidFill>
                <a:srgbClr val="000000"/>
              </a:solidFill>
              <a:latin typeface="Verdana" panose="020B0604030504040204" pitchFamily="34" charset="0"/>
            </a:rPr>
            <a:t>Нарушение </a:t>
          </a:r>
          <a:r>
            <a:rPr lang="ru-RU" altLang="ru-RU" sz="1400" u="none" kern="1200" dirty="0">
              <a:solidFill>
                <a:schemeClr val="tx1"/>
              </a:solidFill>
              <a:latin typeface="Verdana" panose="020B0604030504040204" pitchFamily="34" charset="0"/>
            </a:rPr>
            <a:t>требований</a:t>
          </a:r>
          <a:r>
            <a:rPr lang="ru-RU" altLang="ru-RU" sz="1400" kern="1200" dirty="0">
              <a:solidFill>
                <a:srgbClr val="000000"/>
              </a:solidFill>
              <a:latin typeface="Verdana" panose="020B0604030504040204" pitchFamily="34" charset="0"/>
            </a:rPr>
            <a:t> промышленной безопасности влечет наложение административного штрафа</a:t>
          </a:r>
          <a:endParaRPr lang="ru-RU" sz="1400" kern="1200" dirty="0"/>
        </a:p>
        <a:p>
          <a:pPr marL="114300" lvl="1" indent="-114300" algn="l" defTabSz="622300">
            <a:lnSpc>
              <a:spcPct val="90000"/>
            </a:lnSpc>
            <a:spcBef>
              <a:spcPct val="0"/>
            </a:spcBef>
            <a:spcAft>
              <a:spcPct val="20000"/>
            </a:spcAft>
            <a:buChar char="••"/>
          </a:pPr>
          <a:r>
            <a:rPr lang="ru-RU" altLang="ru-RU" sz="1400" b="1" kern="1200" dirty="0">
              <a:solidFill>
                <a:srgbClr val="000000"/>
              </a:solidFill>
              <a:latin typeface="Verdana" panose="020B0604030504040204" pitchFamily="34" charset="0"/>
            </a:rPr>
            <a:t>на должностных лиц - от двадцати тысяч до тридцати тысяч рублей</a:t>
          </a:r>
          <a:r>
            <a:rPr lang="ru-RU" altLang="ru-RU" sz="1400" kern="1200" dirty="0">
              <a:solidFill>
                <a:srgbClr val="000000"/>
              </a:solidFill>
              <a:latin typeface="Verdana" panose="020B0604030504040204" pitchFamily="34" charset="0"/>
            </a:rPr>
            <a:t> или дисквалификацию на срок от шести месяцев до одного года;</a:t>
          </a:r>
          <a:endParaRPr lang="ru-RU" sz="1400" kern="1200" dirty="0"/>
        </a:p>
        <a:p>
          <a:pPr marL="114300" lvl="1" indent="-114300" algn="l" defTabSz="622300">
            <a:lnSpc>
              <a:spcPct val="90000"/>
            </a:lnSpc>
            <a:spcBef>
              <a:spcPct val="0"/>
            </a:spcBef>
            <a:spcAft>
              <a:spcPct val="20000"/>
            </a:spcAft>
            <a:buChar char="••"/>
          </a:pPr>
          <a:r>
            <a:rPr lang="ru-RU" altLang="ru-RU" sz="1400" kern="1200" dirty="0">
              <a:solidFill>
                <a:srgbClr val="000000"/>
              </a:solidFill>
              <a:latin typeface="Verdana" panose="020B0604030504040204" pitchFamily="34" charset="0"/>
            </a:rPr>
            <a:t> на юридических лиц - </a:t>
          </a:r>
          <a:r>
            <a:rPr lang="ru-RU" altLang="ru-RU" sz="1400" b="1" kern="1200" dirty="0">
              <a:solidFill>
                <a:srgbClr val="000000"/>
              </a:solidFill>
              <a:latin typeface="Verdana" panose="020B0604030504040204" pitchFamily="34" charset="0"/>
            </a:rPr>
            <a:t>от двухсот тысяч до трехсот тысяч рублей </a:t>
          </a:r>
          <a:r>
            <a:rPr lang="ru-RU" altLang="ru-RU" sz="1400" kern="1200" dirty="0">
              <a:solidFill>
                <a:srgbClr val="000000"/>
              </a:solidFill>
              <a:latin typeface="Verdana" panose="020B0604030504040204" pitchFamily="34" charset="0"/>
            </a:rPr>
            <a:t>или административное приостановление деятельности на срок до девяноста суток.</a:t>
          </a:r>
          <a:endParaRPr lang="ru-RU" sz="1400" kern="1200" dirty="0"/>
        </a:p>
      </dsp:txBody>
      <dsp:txXfrm>
        <a:off x="0" y="915677"/>
        <a:ext cx="8928992" cy="1324800"/>
      </dsp:txXfrm>
    </dsp:sp>
    <dsp:sp modelId="{93C19CA8-B110-46CF-B585-184528F6AB8D}">
      <dsp:nvSpPr>
        <dsp:cNvPr id="0" name=""/>
        <dsp:cNvSpPr/>
      </dsp:nvSpPr>
      <dsp:spPr>
        <a:xfrm>
          <a:off x="0" y="2501152"/>
          <a:ext cx="8928992" cy="898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ru-RU" sz="2400" b="0" kern="1200" dirty="0">
              <a:solidFill>
                <a:schemeClr val="tx1"/>
              </a:solidFill>
            </a:rPr>
            <a:t>Статья 19.7. Непредставление сведений (информации)</a:t>
          </a:r>
          <a:endParaRPr lang="ru-RU" sz="2400" kern="1200" dirty="0">
            <a:solidFill>
              <a:schemeClr val="tx1"/>
            </a:solidFill>
          </a:endParaRPr>
        </a:p>
      </dsp:txBody>
      <dsp:txXfrm>
        <a:off x="43864" y="2545016"/>
        <a:ext cx="8841264" cy="810832"/>
      </dsp:txXfrm>
    </dsp:sp>
    <dsp:sp modelId="{8A4EA61B-8E3F-4093-98AF-27185DAC6168}">
      <dsp:nvSpPr>
        <dsp:cNvPr id="0" name=""/>
        <dsp:cNvSpPr/>
      </dsp:nvSpPr>
      <dsp:spPr>
        <a:xfrm>
          <a:off x="0" y="3139037"/>
          <a:ext cx="8928992" cy="2926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495" tIns="20320" rIns="113792" bIns="20320" numCol="1" spcCol="1270" anchor="t" anchorCtr="0">
          <a:noAutofit/>
        </a:bodyPr>
        <a:lstStyle/>
        <a:p>
          <a:pPr marL="171450" lvl="1" indent="-171450" algn="l" defTabSz="711200">
            <a:lnSpc>
              <a:spcPct val="90000"/>
            </a:lnSpc>
            <a:spcBef>
              <a:spcPct val="0"/>
            </a:spcBef>
            <a:spcAft>
              <a:spcPct val="20000"/>
            </a:spcAft>
            <a:buChar char="••"/>
          </a:pPr>
          <a:endParaRPr lang="ru-RU" sz="1600" kern="1200" dirty="0"/>
        </a:p>
        <a:p>
          <a:pPr marL="171450" lvl="1" indent="-171450" algn="l" defTabSz="711200">
            <a:lnSpc>
              <a:spcPct val="90000"/>
            </a:lnSpc>
            <a:spcBef>
              <a:spcPct val="0"/>
            </a:spcBef>
            <a:spcAft>
              <a:spcPct val="20000"/>
            </a:spcAft>
            <a:buChar char="••"/>
          </a:pPr>
          <a:r>
            <a:rPr lang="ru-RU" sz="1600" b="0" kern="1200" dirty="0"/>
            <a:t>Непредставление или несвоевременное представление в государственный орган (должностному лицу), орган (должностному лицу), осуществляющий (осуществляющему) государственный контроль (надзор), сведений (информации), представление которых предусмотрено законом, либо представление в государственный орган (должностному лицу) таких сведений (информации) в неполном объеме или в искаженном виде, влечет предупреждение или наложение административного штрафа</a:t>
          </a:r>
          <a:endParaRPr lang="ru-RU" sz="1600" kern="1200" dirty="0"/>
        </a:p>
        <a:p>
          <a:pPr marL="171450" lvl="1" indent="-171450" algn="l" defTabSz="711200">
            <a:lnSpc>
              <a:spcPct val="90000"/>
            </a:lnSpc>
            <a:spcBef>
              <a:spcPct val="0"/>
            </a:spcBef>
            <a:spcAft>
              <a:spcPct val="20000"/>
            </a:spcAft>
            <a:buChar char="••"/>
          </a:pPr>
          <a:r>
            <a:rPr lang="ru-RU" sz="1600" b="0" kern="1200" dirty="0"/>
            <a:t> </a:t>
          </a:r>
          <a:r>
            <a:rPr lang="ru-RU" sz="1600" b="1" kern="1200" dirty="0"/>
            <a:t>на граждан в размере от ста до трехсот рублей</a:t>
          </a:r>
          <a:r>
            <a:rPr lang="ru-RU" sz="1600" b="0" kern="1200" dirty="0"/>
            <a:t>; </a:t>
          </a:r>
          <a:endParaRPr lang="ru-RU" sz="1600" kern="1200" dirty="0"/>
        </a:p>
        <a:p>
          <a:pPr marL="171450" lvl="1" indent="-171450" algn="l" defTabSz="711200">
            <a:lnSpc>
              <a:spcPct val="90000"/>
            </a:lnSpc>
            <a:spcBef>
              <a:spcPct val="0"/>
            </a:spcBef>
            <a:spcAft>
              <a:spcPct val="20000"/>
            </a:spcAft>
            <a:buChar char="••"/>
          </a:pPr>
          <a:r>
            <a:rPr lang="ru-RU" sz="1600" b="1" kern="1200" dirty="0"/>
            <a:t>на должностных лиц - от трехсот до пятисот рублей; на юридических лиц - от трех тысяч до пяти тысяч рублей.</a:t>
          </a:r>
        </a:p>
      </dsp:txBody>
      <dsp:txXfrm>
        <a:off x="0" y="3139037"/>
        <a:ext cx="8928992" cy="29260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513D51-FC49-4BC9-96B8-72DDBA12045C}">
      <dsp:nvSpPr>
        <dsp:cNvPr id="0" name=""/>
        <dsp:cNvSpPr/>
      </dsp:nvSpPr>
      <dsp:spPr>
        <a:xfrm rot="5400000">
          <a:off x="1803685" y="2070720"/>
          <a:ext cx="1809551" cy="279197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13A804-DF61-4583-B281-9CF5D0F3D026}">
      <dsp:nvSpPr>
        <dsp:cNvPr id="0" name=""/>
        <dsp:cNvSpPr/>
      </dsp:nvSpPr>
      <dsp:spPr>
        <a:xfrm>
          <a:off x="0" y="53876"/>
          <a:ext cx="5282207" cy="2551658"/>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a:t>Представление Отчета в форме электронного документа </a:t>
          </a:r>
          <a:br>
            <a:rPr lang="ru-RU" sz="2400" kern="1200" dirty="0"/>
          </a:br>
          <a:r>
            <a:rPr lang="ru-RU" sz="2400" kern="1200" dirty="0"/>
            <a:t>в формате </a:t>
          </a:r>
          <a:r>
            <a:rPr lang="en-US" sz="2400" kern="1200" dirty="0"/>
            <a:t>XML</a:t>
          </a:r>
          <a:r>
            <a:rPr lang="ru-RU" sz="2400" kern="1200" dirty="0"/>
            <a:t>, не подписанного электронной подписью (ЭП), подписанного недостоверной ЭП или ЭП, не соответствующей требованиям пункта 10 Требований.</a:t>
          </a:r>
        </a:p>
      </dsp:txBody>
      <dsp:txXfrm>
        <a:off x="124584" y="178460"/>
        <a:ext cx="5033039" cy="2302490"/>
      </dsp:txXfrm>
    </dsp:sp>
    <dsp:sp modelId="{A16E414D-6B53-4674-A48D-7FD83F5B821E}">
      <dsp:nvSpPr>
        <dsp:cNvPr id="0" name=""/>
        <dsp:cNvSpPr/>
      </dsp:nvSpPr>
      <dsp:spPr>
        <a:xfrm>
          <a:off x="4861226" y="185220"/>
          <a:ext cx="2885406" cy="2244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ctr" anchorCtr="0">
          <a:noAutofit/>
        </a:bodyPr>
        <a:lstStyle/>
        <a:p>
          <a:pPr marL="228600" lvl="1" indent="-228600" algn="l" defTabSz="889000">
            <a:lnSpc>
              <a:spcPct val="90000"/>
            </a:lnSpc>
            <a:spcBef>
              <a:spcPct val="0"/>
            </a:spcBef>
            <a:spcAft>
              <a:spcPct val="15000"/>
            </a:spcAft>
            <a:buChar char="••"/>
          </a:pPr>
          <a:endParaRPr lang="ru-RU" sz="2000" kern="1200"/>
        </a:p>
      </dsp:txBody>
      <dsp:txXfrm>
        <a:off x="4861226" y="185220"/>
        <a:ext cx="2885406" cy="2244455"/>
      </dsp:txXfrm>
    </dsp:sp>
    <dsp:sp modelId="{004FE8D8-16F1-40DE-BF76-EEB5C6D3A0EB}">
      <dsp:nvSpPr>
        <dsp:cNvPr id="0" name=""/>
        <dsp:cNvSpPr/>
      </dsp:nvSpPr>
      <dsp:spPr>
        <a:xfrm>
          <a:off x="4077853" y="2736309"/>
          <a:ext cx="4419090" cy="2817357"/>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600" kern="1200" dirty="0"/>
            <a:t>Отчет представляется эксплуатирующей организацией повторно  или в формате </a:t>
          </a:r>
          <a:r>
            <a:rPr lang="en-US" sz="2600" kern="1200" dirty="0"/>
            <a:t>XML</a:t>
          </a:r>
          <a:r>
            <a:rPr lang="ru-RU" sz="2600" kern="1200" dirty="0"/>
            <a:t>, или на бумажном носителе, с приложением </a:t>
          </a:r>
          <a:r>
            <a:rPr lang="en-US" sz="2600" kern="1200" dirty="0"/>
            <a:t>Excel</a:t>
          </a:r>
          <a:r>
            <a:rPr lang="ru-RU" sz="2600" kern="1200" dirty="0"/>
            <a:t> таблиц.</a:t>
          </a:r>
        </a:p>
      </dsp:txBody>
      <dsp:txXfrm>
        <a:off x="4215410" y="2873866"/>
        <a:ext cx="4143976" cy="2542243"/>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2"/>
            <a:ext cx="2944958" cy="496732"/>
          </a:xfrm>
          <a:prstGeom prst="rect">
            <a:avLst/>
          </a:prstGeom>
          <a:noFill/>
          <a:ln w="12700" cap="sq">
            <a:noFill/>
            <a:miter lim="800000"/>
            <a:headEnd type="none" w="sm" len="sm"/>
            <a:tailEnd type="none" w="sm" len="sm"/>
          </a:ln>
          <a:effectLst/>
        </p:spPr>
        <p:txBody>
          <a:bodyPr vert="horz" wrap="square" lIns="91751" tIns="45878" rIns="91751" bIns="45878" numCol="1" anchor="t" anchorCtr="0" compatLnSpc="1">
            <a:prstTxWarp prst="textNoShape">
              <a:avLst/>
            </a:prstTxWarp>
          </a:bodyPr>
          <a:lstStyle>
            <a:lvl1pPr defTabSz="917575" eaLnBrk="0" hangingPunct="0">
              <a:defRPr sz="1200">
                <a:latin typeface="Times New Roman" pitchFamily="18" charset="0"/>
                <a:cs typeface="+mn-cs"/>
              </a:defRPr>
            </a:lvl1pPr>
          </a:lstStyle>
          <a:p>
            <a:pPr>
              <a:defRPr/>
            </a:pPr>
            <a:endParaRPr lang="ru-RU"/>
          </a:p>
        </p:txBody>
      </p:sp>
      <p:sp>
        <p:nvSpPr>
          <p:cNvPr id="38915" name="Rectangle 3"/>
          <p:cNvSpPr>
            <a:spLocks noGrp="1" noChangeArrowheads="1"/>
          </p:cNvSpPr>
          <p:nvPr>
            <p:ph type="dt" sz="quarter" idx="1"/>
          </p:nvPr>
        </p:nvSpPr>
        <p:spPr bwMode="auto">
          <a:xfrm>
            <a:off x="3852717" y="2"/>
            <a:ext cx="2944958" cy="496732"/>
          </a:xfrm>
          <a:prstGeom prst="rect">
            <a:avLst/>
          </a:prstGeom>
          <a:noFill/>
          <a:ln w="12700" cap="sq">
            <a:noFill/>
            <a:miter lim="800000"/>
            <a:headEnd type="none" w="sm" len="sm"/>
            <a:tailEnd type="none" w="sm" len="sm"/>
          </a:ln>
          <a:effectLst/>
        </p:spPr>
        <p:txBody>
          <a:bodyPr vert="horz" wrap="square" lIns="91751" tIns="45878" rIns="91751" bIns="45878" numCol="1" anchor="t" anchorCtr="0" compatLnSpc="1">
            <a:prstTxWarp prst="textNoShape">
              <a:avLst/>
            </a:prstTxWarp>
          </a:bodyPr>
          <a:lstStyle>
            <a:lvl1pPr algn="r" defTabSz="917575" eaLnBrk="0" hangingPunct="0">
              <a:defRPr sz="1200">
                <a:latin typeface="Times New Roman" pitchFamily="18" charset="0"/>
                <a:cs typeface="+mn-cs"/>
              </a:defRPr>
            </a:lvl1pPr>
          </a:lstStyle>
          <a:p>
            <a:pPr>
              <a:defRPr/>
            </a:pPr>
            <a:endParaRPr lang="ru-RU"/>
          </a:p>
        </p:txBody>
      </p:sp>
      <p:sp>
        <p:nvSpPr>
          <p:cNvPr id="38916" name="Rectangle 4"/>
          <p:cNvSpPr>
            <a:spLocks noGrp="1" noChangeArrowheads="1"/>
          </p:cNvSpPr>
          <p:nvPr>
            <p:ph type="ftr" sz="quarter" idx="2"/>
          </p:nvPr>
        </p:nvSpPr>
        <p:spPr bwMode="auto">
          <a:xfrm>
            <a:off x="0" y="9429907"/>
            <a:ext cx="2944958" cy="496732"/>
          </a:xfrm>
          <a:prstGeom prst="rect">
            <a:avLst/>
          </a:prstGeom>
          <a:noFill/>
          <a:ln w="12700" cap="sq">
            <a:noFill/>
            <a:miter lim="800000"/>
            <a:headEnd type="none" w="sm" len="sm"/>
            <a:tailEnd type="none" w="sm" len="sm"/>
          </a:ln>
          <a:effectLst/>
        </p:spPr>
        <p:txBody>
          <a:bodyPr vert="horz" wrap="square" lIns="91751" tIns="45878" rIns="91751" bIns="45878" numCol="1" anchor="b" anchorCtr="0" compatLnSpc="1">
            <a:prstTxWarp prst="textNoShape">
              <a:avLst/>
            </a:prstTxWarp>
          </a:bodyPr>
          <a:lstStyle>
            <a:lvl1pPr defTabSz="917575" eaLnBrk="0" hangingPunct="0">
              <a:defRPr sz="1200">
                <a:latin typeface="Times New Roman" pitchFamily="18" charset="0"/>
                <a:cs typeface="+mn-cs"/>
              </a:defRPr>
            </a:lvl1pPr>
          </a:lstStyle>
          <a:p>
            <a:pPr>
              <a:defRPr/>
            </a:pPr>
            <a:endParaRPr lang="ru-RU"/>
          </a:p>
        </p:txBody>
      </p:sp>
      <p:sp>
        <p:nvSpPr>
          <p:cNvPr id="38917" name="Rectangle 5"/>
          <p:cNvSpPr>
            <a:spLocks noGrp="1" noChangeArrowheads="1"/>
          </p:cNvSpPr>
          <p:nvPr>
            <p:ph type="sldNum" sz="quarter" idx="3"/>
          </p:nvPr>
        </p:nvSpPr>
        <p:spPr bwMode="auto">
          <a:xfrm>
            <a:off x="3852717" y="9429907"/>
            <a:ext cx="2944958" cy="496732"/>
          </a:xfrm>
          <a:prstGeom prst="rect">
            <a:avLst/>
          </a:prstGeom>
          <a:noFill/>
          <a:ln w="12700" cap="sq">
            <a:noFill/>
            <a:miter lim="800000"/>
            <a:headEnd type="none" w="sm" len="sm"/>
            <a:tailEnd type="none" w="sm" len="sm"/>
          </a:ln>
          <a:effectLst/>
        </p:spPr>
        <p:txBody>
          <a:bodyPr vert="horz" wrap="square" lIns="91751" tIns="45878" rIns="91751" bIns="45878" numCol="1" anchor="b" anchorCtr="0" compatLnSpc="1">
            <a:prstTxWarp prst="textNoShape">
              <a:avLst/>
            </a:prstTxWarp>
          </a:bodyPr>
          <a:lstStyle>
            <a:lvl1pPr algn="r" defTabSz="917575" eaLnBrk="0" hangingPunct="0">
              <a:defRPr sz="1200">
                <a:latin typeface="Times New Roman" pitchFamily="18" charset="0"/>
                <a:cs typeface="+mn-cs"/>
              </a:defRPr>
            </a:lvl1pPr>
          </a:lstStyle>
          <a:p>
            <a:pPr>
              <a:defRPr/>
            </a:pPr>
            <a:fld id="{154DF0C7-3AD3-4435-A843-30D49D8E3C05}" type="slidenum">
              <a:rPr lang="ru-RU"/>
              <a:pPr>
                <a:defRPr/>
              </a:pPr>
              <a:t>‹#›</a:t>
            </a:fld>
            <a:endParaRPr lang="ru-RU"/>
          </a:p>
        </p:txBody>
      </p:sp>
    </p:spTree>
    <p:extLst>
      <p:ext uri="{BB962C8B-B14F-4D97-AF65-F5344CB8AC3E}">
        <p14:creationId xmlns:p14="http://schemas.microsoft.com/office/powerpoint/2010/main" val="6717460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2"/>
            <a:ext cx="2944958" cy="496732"/>
          </a:xfrm>
          <a:prstGeom prst="rect">
            <a:avLst/>
          </a:prstGeom>
          <a:noFill/>
          <a:ln w="12700" cap="sq">
            <a:noFill/>
            <a:miter lim="800000"/>
            <a:headEnd type="none" w="sm" len="sm"/>
            <a:tailEnd type="none" w="sm" len="sm"/>
          </a:ln>
          <a:effectLst/>
        </p:spPr>
        <p:txBody>
          <a:bodyPr vert="horz" wrap="none" lIns="91751" tIns="45878" rIns="91751" bIns="45878" numCol="1" anchor="t" anchorCtr="0" compatLnSpc="1">
            <a:prstTxWarp prst="textNoShape">
              <a:avLst/>
            </a:prstTxWarp>
          </a:bodyPr>
          <a:lstStyle>
            <a:lvl1pPr defTabSz="917575" eaLnBrk="0" hangingPunct="0">
              <a:defRPr sz="1200">
                <a:latin typeface="Times New Roman" pitchFamily="18" charset="0"/>
                <a:cs typeface="+mn-cs"/>
              </a:defRPr>
            </a:lvl1pPr>
          </a:lstStyle>
          <a:p>
            <a:pPr>
              <a:defRPr/>
            </a:pPr>
            <a:endParaRPr lang="ru-RU"/>
          </a:p>
        </p:txBody>
      </p:sp>
      <p:sp>
        <p:nvSpPr>
          <p:cNvPr id="56323" name="Rectangle 3"/>
          <p:cNvSpPr>
            <a:spLocks noGrp="1" noChangeArrowheads="1"/>
          </p:cNvSpPr>
          <p:nvPr>
            <p:ph type="dt" idx="1"/>
          </p:nvPr>
        </p:nvSpPr>
        <p:spPr bwMode="auto">
          <a:xfrm>
            <a:off x="3852717" y="2"/>
            <a:ext cx="2944958" cy="496732"/>
          </a:xfrm>
          <a:prstGeom prst="rect">
            <a:avLst/>
          </a:prstGeom>
          <a:noFill/>
          <a:ln w="12700" cap="sq">
            <a:noFill/>
            <a:miter lim="800000"/>
            <a:headEnd type="none" w="sm" len="sm"/>
            <a:tailEnd type="none" w="sm" len="sm"/>
          </a:ln>
          <a:effectLst/>
        </p:spPr>
        <p:txBody>
          <a:bodyPr vert="horz" wrap="none" lIns="91751" tIns="45878" rIns="91751" bIns="45878" numCol="1" anchor="t" anchorCtr="0" compatLnSpc="1">
            <a:prstTxWarp prst="textNoShape">
              <a:avLst/>
            </a:prstTxWarp>
          </a:bodyPr>
          <a:lstStyle>
            <a:lvl1pPr algn="r" defTabSz="917575" eaLnBrk="0" hangingPunct="0">
              <a:defRPr sz="1200">
                <a:latin typeface="Times New Roman" pitchFamily="18" charset="0"/>
                <a:cs typeface="+mn-cs"/>
              </a:defRPr>
            </a:lvl1pPr>
          </a:lstStyle>
          <a:p>
            <a:pPr>
              <a:defRPr/>
            </a:pPr>
            <a:endParaRPr lang="ru-RU"/>
          </a:p>
        </p:txBody>
      </p:sp>
      <p:sp>
        <p:nvSpPr>
          <p:cNvPr id="25604" name="Rectangle 4"/>
          <p:cNvSpPr>
            <a:spLocks noGrp="1" noRot="1" noChangeAspect="1" noChangeArrowheads="1" noTextEdit="1"/>
          </p:cNvSpPr>
          <p:nvPr>
            <p:ph type="sldImg" idx="2"/>
          </p:nvPr>
        </p:nvSpPr>
        <p:spPr bwMode="auto">
          <a:xfrm>
            <a:off x="915988" y="744538"/>
            <a:ext cx="4967287" cy="3724275"/>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904524" y="4716552"/>
            <a:ext cx="4988628" cy="4465789"/>
          </a:xfrm>
          <a:prstGeom prst="rect">
            <a:avLst/>
          </a:prstGeom>
          <a:noFill/>
          <a:ln w="12700" cap="sq">
            <a:noFill/>
            <a:miter lim="800000"/>
            <a:headEnd type="none" w="sm" len="sm"/>
            <a:tailEnd type="none" w="sm" len="sm"/>
          </a:ln>
          <a:effectLst/>
        </p:spPr>
        <p:txBody>
          <a:bodyPr vert="horz" wrap="none" lIns="91751" tIns="45878" rIns="91751" bIns="45878" numCol="1" anchor="t" anchorCtr="0" compatLnSpc="1">
            <a:prstTxWarp prst="textNoShape">
              <a:avLst/>
            </a:prstTxWarp>
          </a:bodyPr>
          <a:lstStyle/>
          <a:p>
            <a:pPr lvl="0"/>
            <a:r>
              <a:rPr lang="ru-RU" noProof="0"/>
              <a:t>Щелчок правит 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56326" name="Rectangle 6"/>
          <p:cNvSpPr>
            <a:spLocks noGrp="1" noChangeArrowheads="1"/>
          </p:cNvSpPr>
          <p:nvPr>
            <p:ph type="ftr" sz="quarter" idx="4"/>
          </p:nvPr>
        </p:nvSpPr>
        <p:spPr bwMode="auto">
          <a:xfrm>
            <a:off x="0" y="9429907"/>
            <a:ext cx="2944958" cy="496732"/>
          </a:xfrm>
          <a:prstGeom prst="rect">
            <a:avLst/>
          </a:prstGeom>
          <a:noFill/>
          <a:ln w="12700" cap="sq">
            <a:noFill/>
            <a:miter lim="800000"/>
            <a:headEnd type="none" w="sm" len="sm"/>
            <a:tailEnd type="none" w="sm" len="sm"/>
          </a:ln>
          <a:effectLst/>
        </p:spPr>
        <p:txBody>
          <a:bodyPr vert="horz" wrap="none" lIns="91751" tIns="45878" rIns="91751" bIns="45878" numCol="1" anchor="b" anchorCtr="0" compatLnSpc="1">
            <a:prstTxWarp prst="textNoShape">
              <a:avLst/>
            </a:prstTxWarp>
          </a:bodyPr>
          <a:lstStyle>
            <a:lvl1pPr defTabSz="917575" eaLnBrk="0" hangingPunct="0">
              <a:defRPr sz="1200">
                <a:latin typeface="Times New Roman" pitchFamily="18" charset="0"/>
                <a:cs typeface="+mn-cs"/>
              </a:defRPr>
            </a:lvl1pPr>
          </a:lstStyle>
          <a:p>
            <a:pPr>
              <a:defRPr/>
            </a:pPr>
            <a:endParaRPr lang="ru-RU"/>
          </a:p>
        </p:txBody>
      </p:sp>
      <p:sp>
        <p:nvSpPr>
          <p:cNvPr id="56327" name="Rectangle 7"/>
          <p:cNvSpPr>
            <a:spLocks noGrp="1" noChangeArrowheads="1"/>
          </p:cNvSpPr>
          <p:nvPr>
            <p:ph type="sldNum" sz="quarter" idx="5"/>
          </p:nvPr>
        </p:nvSpPr>
        <p:spPr bwMode="auto">
          <a:xfrm>
            <a:off x="3852717" y="9429907"/>
            <a:ext cx="2944958" cy="496732"/>
          </a:xfrm>
          <a:prstGeom prst="rect">
            <a:avLst/>
          </a:prstGeom>
          <a:noFill/>
          <a:ln w="12700" cap="sq">
            <a:noFill/>
            <a:miter lim="800000"/>
            <a:headEnd type="none" w="sm" len="sm"/>
            <a:tailEnd type="none" w="sm" len="sm"/>
          </a:ln>
          <a:effectLst/>
        </p:spPr>
        <p:txBody>
          <a:bodyPr vert="horz" wrap="none" lIns="91751" tIns="45878" rIns="91751" bIns="45878" numCol="1" anchor="b" anchorCtr="0" compatLnSpc="1">
            <a:prstTxWarp prst="textNoShape">
              <a:avLst/>
            </a:prstTxWarp>
          </a:bodyPr>
          <a:lstStyle>
            <a:lvl1pPr algn="r" defTabSz="917575" eaLnBrk="0" hangingPunct="0">
              <a:defRPr sz="1200">
                <a:latin typeface="Times New Roman" pitchFamily="18" charset="0"/>
                <a:cs typeface="+mn-cs"/>
              </a:defRPr>
            </a:lvl1pPr>
          </a:lstStyle>
          <a:p>
            <a:pPr>
              <a:defRPr/>
            </a:pPr>
            <a:fld id="{D5845E8F-498F-4481-865F-7A7B2905493E}" type="slidenum">
              <a:rPr lang="ru-RU"/>
              <a:pPr>
                <a:defRPr/>
              </a:pPr>
              <a:t>‹#›</a:t>
            </a:fld>
            <a:endParaRPr lang="ru-RU"/>
          </a:p>
        </p:txBody>
      </p:sp>
    </p:spTree>
    <p:extLst>
      <p:ext uri="{BB962C8B-B14F-4D97-AF65-F5344CB8AC3E}">
        <p14:creationId xmlns:p14="http://schemas.microsoft.com/office/powerpoint/2010/main" val="1297092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D5845E8F-498F-4481-865F-7A7B2905493E}" type="slidenum">
              <a:rPr lang="ru-RU" smtClean="0"/>
              <a:pPr>
                <a:defRPr/>
              </a:pPr>
              <a:t>1</a:t>
            </a:fld>
            <a:endParaRPr lang="ru-RU" dirty="0"/>
          </a:p>
        </p:txBody>
      </p:sp>
    </p:spTree>
    <p:extLst>
      <p:ext uri="{BB962C8B-B14F-4D97-AF65-F5344CB8AC3E}">
        <p14:creationId xmlns:p14="http://schemas.microsoft.com/office/powerpoint/2010/main" val="2531862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050"/>
          <p:cNvSpPr>
            <a:spLocks noGrp="1" noRot="1" noChangeAspect="1" noChangeArrowheads="1" noTextEdit="1"/>
          </p:cNvSpPr>
          <p:nvPr>
            <p:ph type="sldImg"/>
          </p:nvPr>
        </p:nvSpPr>
        <p:spPr>
          <a:solidFill>
            <a:srgbClr val="FFFFFF"/>
          </a:solidFill>
          <a:ln/>
        </p:spPr>
      </p:sp>
      <p:sp>
        <p:nvSpPr>
          <p:cNvPr id="26627" name="Rectangle 2051"/>
          <p:cNvSpPr>
            <a:spLocks noGrp="1" noChangeArrowheads="1"/>
          </p:cNvSpPr>
          <p:nvPr>
            <p:ph type="body" idx="1"/>
          </p:nvPr>
        </p:nvSpPr>
        <p:spPr>
          <a:solidFill>
            <a:srgbClr val="FFFFFF"/>
          </a:solidFill>
          <a:ln>
            <a:solidFill>
              <a:srgbClr val="000000"/>
            </a:solidFill>
          </a:ln>
        </p:spPr>
        <p:txBody>
          <a:bodyPr lIns="91437" tIns="45718" rIns="91437" bIns="45718"/>
          <a:lstStyle/>
          <a:p>
            <a:endParaRPr lang="ru-RU"/>
          </a:p>
        </p:txBody>
      </p:sp>
    </p:spTree>
    <p:extLst>
      <p:ext uri="{BB962C8B-B14F-4D97-AF65-F5344CB8AC3E}">
        <p14:creationId xmlns:p14="http://schemas.microsoft.com/office/powerpoint/2010/main" val="3235394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D5845E8F-498F-4481-865F-7A7B2905493E}" type="slidenum">
              <a:rPr lang="ru-RU" smtClean="0"/>
              <a:pPr>
                <a:defRPr/>
              </a:pPr>
              <a:t>4</a:t>
            </a:fld>
            <a:endParaRPr lang="ru-RU"/>
          </a:p>
        </p:txBody>
      </p:sp>
    </p:spTree>
    <p:extLst>
      <p:ext uri="{BB962C8B-B14F-4D97-AF65-F5344CB8AC3E}">
        <p14:creationId xmlns:p14="http://schemas.microsoft.com/office/powerpoint/2010/main" val="1985967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D5845E8F-498F-4481-865F-7A7B2905493E}" type="slidenum">
              <a:rPr lang="ru-RU" smtClean="0"/>
              <a:pPr>
                <a:defRPr/>
              </a:pPr>
              <a:t>5</a:t>
            </a:fld>
            <a:endParaRPr lang="ru-RU"/>
          </a:p>
        </p:txBody>
      </p:sp>
    </p:spTree>
    <p:extLst>
      <p:ext uri="{BB962C8B-B14F-4D97-AF65-F5344CB8AC3E}">
        <p14:creationId xmlns:p14="http://schemas.microsoft.com/office/powerpoint/2010/main" val="1985967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D5845E8F-498F-4481-865F-7A7B2905493E}" type="slidenum">
              <a:rPr lang="ru-RU" smtClean="0"/>
              <a:pPr>
                <a:defRPr/>
              </a:pPr>
              <a:t>6</a:t>
            </a:fld>
            <a:endParaRPr lang="ru-RU"/>
          </a:p>
        </p:txBody>
      </p:sp>
    </p:spTree>
    <p:extLst>
      <p:ext uri="{BB962C8B-B14F-4D97-AF65-F5344CB8AC3E}">
        <p14:creationId xmlns:p14="http://schemas.microsoft.com/office/powerpoint/2010/main" val="1985967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050"/>
          <p:cNvSpPr>
            <a:spLocks noGrp="1" noRot="1" noChangeAspect="1" noChangeArrowheads="1" noTextEdit="1"/>
          </p:cNvSpPr>
          <p:nvPr>
            <p:ph type="sldImg"/>
          </p:nvPr>
        </p:nvSpPr>
        <p:spPr>
          <a:solidFill>
            <a:srgbClr val="FFFFFF"/>
          </a:solidFill>
          <a:ln/>
        </p:spPr>
      </p:sp>
      <p:sp>
        <p:nvSpPr>
          <p:cNvPr id="26627" name="Rectangle 2051"/>
          <p:cNvSpPr>
            <a:spLocks noGrp="1" noChangeArrowheads="1"/>
          </p:cNvSpPr>
          <p:nvPr>
            <p:ph type="body" idx="1"/>
          </p:nvPr>
        </p:nvSpPr>
        <p:spPr>
          <a:solidFill>
            <a:srgbClr val="FFFFFF"/>
          </a:solidFill>
          <a:ln>
            <a:solidFill>
              <a:srgbClr val="000000"/>
            </a:solidFill>
          </a:ln>
        </p:spPr>
        <p:txBody>
          <a:bodyPr lIns="91437" tIns="45718" rIns="91437" bIns="45718"/>
          <a:lstStyle/>
          <a:p>
            <a:endParaRPr lang="ru-RU"/>
          </a:p>
        </p:txBody>
      </p:sp>
    </p:spTree>
    <p:extLst>
      <p:ext uri="{BB962C8B-B14F-4D97-AF65-F5344CB8AC3E}">
        <p14:creationId xmlns:p14="http://schemas.microsoft.com/office/powerpoint/2010/main" val="3235394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6D686E3E-31FB-4628-B495-BF631820AA2C}" type="slidenum">
              <a:rPr lang="ru-RU" smtClean="0"/>
              <a:pPr>
                <a:defRPr/>
              </a:pPr>
              <a:t>‹#›</a:t>
            </a:fld>
            <a:endParaRPr lang="ru-RU"/>
          </a:p>
        </p:txBody>
      </p:sp>
    </p:spTree>
    <p:extLst>
      <p:ext uri="{BB962C8B-B14F-4D97-AF65-F5344CB8AC3E}">
        <p14:creationId xmlns:p14="http://schemas.microsoft.com/office/powerpoint/2010/main" val="2482800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2CF7352-63DC-4420-B947-8DCA5B702B0B}" type="slidenum">
              <a:rPr lang="ru-RU" smtClean="0"/>
              <a:pPr>
                <a:defRPr/>
              </a:pPr>
              <a:t>‹#›</a:t>
            </a:fld>
            <a:endParaRPr lang="ru-RU"/>
          </a:p>
        </p:txBody>
      </p:sp>
    </p:spTree>
    <p:extLst>
      <p:ext uri="{BB962C8B-B14F-4D97-AF65-F5344CB8AC3E}">
        <p14:creationId xmlns:p14="http://schemas.microsoft.com/office/powerpoint/2010/main" val="360353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12C4CCB-AD3E-4902-A1F9-F3EE79997AFB}" type="slidenum">
              <a:rPr lang="ru-RU" smtClean="0"/>
              <a:pPr>
                <a:defRPr/>
              </a:pPr>
              <a:t>‹#›</a:t>
            </a:fld>
            <a:endParaRPr lang="ru-RU"/>
          </a:p>
        </p:txBody>
      </p:sp>
    </p:spTree>
    <p:extLst>
      <p:ext uri="{BB962C8B-B14F-4D97-AF65-F5344CB8AC3E}">
        <p14:creationId xmlns:p14="http://schemas.microsoft.com/office/powerpoint/2010/main" val="1013682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086D778-696A-48E7-B1F8-8B2A38127E43}" type="slidenum">
              <a:rPr lang="ru-RU" smtClean="0"/>
              <a:pPr>
                <a:defRPr/>
              </a:pPr>
              <a:t>‹#›</a:t>
            </a:fld>
            <a:endParaRPr lang="ru-RU"/>
          </a:p>
        </p:txBody>
      </p:sp>
    </p:spTree>
    <p:extLst>
      <p:ext uri="{BB962C8B-B14F-4D97-AF65-F5344CB8AC3E}">
        <p14:creationId xmlns:p14="http://schemas.microsoft.com/office/powerpoint/2010/main" val="1064464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F286BA1-282E-4375-9E60-85335D3A8065}" type="slidenum">
              <a:rPr lang="ru-RU" smtClean="0"/>
              <a:pPr>
                <a:defRPr/>
              </a:pPr>
              <a:t>‹#›</a:t>
            </a:fld>
            <a:endParaRPr lang="ru-RU"/>
          </a:p>
        </p:txBody>
      </p:sp>
    </p:spTree>
    <p:extLst>
      <p:ext uri="{BB962C8B-B14F-4D97-AF65-F5344CB8AC3E}">
        <p14:creationId xmlns:p14="http://schemas.microsoft.com/office/powerpoint/2010/main" val="2288519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C7F15BE3-0350-4938-8FC7-B27AFEE611A9}" type="slidenum">
              <a:rPr lang="ru-RU" smtClean="0"/>
              <a:pPr>
                <a:defRPr/>
              </a:pPr>
              <a:t>‹#›</a:t>
            </a:fld>
            <a:endParaRPr lang="ru-RU"/>
          </a:p>
        </p:txBody>
      </p:sp>
    </p:spTree>
    <p:extLst>
      <p:ext uri="{BB962C8B-B14F-4D97-AF65-F5344CB8AC3E}">
        <p14:creationId xmlns:p14="http://schemas.microsoft.com/office/powerpoint/2010/main" val="1140226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23AF38E7-C2F6-40A2-9B43-FCA848A96857}" type="slidenum">
              <a:rPr lang="ru-RU" smtClean="0"/>
              <a:pPr>
                <a:defRPr/>
              </a:pPr>
              <a:t>‹#›</a:t>
            </a:fld>
            <a:endParaRPr lang="ru-RU"/>
          </a:p>
        </p:txBody>
      </p:sp>
    </p:spTree>
    <p:extLst>
      <p:ext uri="{BB962C8B-B14F-4D97-AF65-F5344CB8AC3E}">
        <p14:creationId xmlns:p14="http://schemas.microsoft.com/office/powerpoint/2010/main" val="3450048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188AB72A-0F80-498D-A084-E26C6DC9A225}" type="slidenum">
              <a:rPr lang="ru-RU" smtClean="0"/>
              <a:pPr>
                <a:defRPr/>
              </a:pPr>
              <a:t>‹#›</a:t>
            </a:fld>
            <a:endParaRPr lang="ru-RU"/>
          </a:p>
        </p:txBody>
      </p:sp>
    </p:spTree>
    <p:extLst>
      <p:ext uri="{BB962C8B-B14F-4D97-AF65-F5344CB8AC3E}">
        <p14:creationId xmlns:p14="http://schemas.microsoft.com/office/powerpoint/2010/main" val="393622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4B3B6A11-FBBF-427E-9A99-2E2E7AB513DA}" type="slidenum">
              <a:rPr lang="ru-RU" smtClean="0"/>
              <a:pPr>
                <a:defRPr/>
              </a:pPr>
              <a:t>‹#›</a:t>
            </a:fld>
            <a:endParaRPr lang="ru-RU"/>
          </a:p>
        </p:txBody>
      </p:sp>
    </p:spTree>
    <p:extLst>
      <p:ext uri="{BB962C8B-B14F-4D97-AF65-F5344CB8AC3E}">
        <p14:creationId xmlns:p14="http://schemas.microsoft.com/office/powerpoint/2010/main" val="2184711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8F7056EA-EED0-4B8E-8E9B-B4C98162CF12}" type="slidenum">
              <a:rPr lang="ru-RU" smtClean="0"/>
              <a:pPr>
                <a:defRPr/>
              </a:pPr>
              <a:t>‹#›</a:t>
            </a:fld>
            <a:endParaRPr lang="ru-RU"/>
          </a:p>
        </p:txBody>
      </p:sp>
    </p:spTree>
    <p:extLst>
      <p:ext uri="{BB962C8B-B14F-4D97-AF65-F5344CB8AC3E}">
        <p14:creationId xmlns:p14="http://schemas.microsoft.com/office/powerpoint/2010/main" val="713954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D831576F-7A35-49FE-AD91-B27C847D1C6C}" type="slidenum">
              <a:rPr lang="ru-RU" smtClean="0"/>
              <a:pPr>
                <a:defRPr/>
              </a:pPr>
              <a:t>‹#›</a:t>
            </a:fld>
            <a:endParaRPr lang="ru-RU"/>
          </a:p>
        </p:txBody>
      </p:sp>
    </p:spTree>
    <p:extLst>
      <p:ext uri="{BB962C8B-B14F-4D97-AF65-F5344CB8AC3E}">
        <p14:creationId xmlns:p14="http://schemas.microsoft.com/office/powerpoint/2010/main" val="49758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0E3508B-D84F-4AFA-B3D8-285D3F9F8CB6}" type="slidenum">
              <a:rPr lang="ru-RU" smtClean="0"/>
              <a:pPr>
                <a:defRPr/>
              </a:pPr>
              <a:t>‹#›</a:t>
            </a:fld>
            <a:endParaRPr lang="ru-RU"/>
          </a:p>
        </p:txBody>
      </p:sp>
    </p:spTree>
    <p:extLst>
      <p:ext uri="{BB962C8B-B14F-4D97-AF65-F5344CB8AC3E}">
        <p14:creationId xmlns:p14="http://schemas.microsoft.com/office/powerpoint/2010/main" val="55461111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jira.r-style.com:8080/browse/RTNCRM-6438"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consultantplus://offline/ref=959F05142E5820D2EBBCA5ADC2B4414C69A6F281CB3A255E1F3B2A849E0A583F2AC25904A669273Ax2i4O"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www.atomsib.ru/press_center/pub_icons/625.jp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ChangeArrowheads="1"/>
          </p:cNvSpPr>
          <p:nvPr/>
        </p:nvSpPr>
        <p:spPr bwMode="auto">
          <a:xfrm>
            <a:off x="0" y="1643049"/>
            <a:ext cx="9144000" cy="2571767"/>
          </a:xfrm>
          <a:prstGeom prst="rect">
            <a:avLst/>
          </a:prstGeom>
          <a:noFill/>
          <a:ln w="9525">
            <a:noFill/>
            <a:miter lim="800000"/>
            <a:headEnd/>
            <a:tailEnd/>
          </a:ln>
          <a:effectLst/>
        </p:spPr>
        <p:txBody>
          <a:bodyPr lIns="92075" tIns="46038" rIns="92075" bIns="46038" anchor="ctr"/>
          <a:lstStyle/>
          <a:p>
            <a:pPr algn="ctr"/>
            <a:r>
              <a:rPr kumimoji="1" lang="ru-RU" sz="3200" b="1" dirty="0">
                <a:solidFill>
                  <a:srgbClr val="003366"/>
                </a:solidFill>
                <a:latin typeface="Calibri" pitchFamily="34" charset="0"/>
                <a:cs typeface="Calibri" pitchFamily="34" charset="0"/>
              </a:rPr>
              <a:t>Подготовка и предоставление в Ростехнадзор сведений о производственном контроле</a:t>
            </a:r>
          </a:p>
        </p:txBody>
      </p:sp>
      <p:sp>
        <p:nvSpPr>
          <p:cNvPr id="5123" name="Rectangle 3"/>
          <p:cNvSpPr>
            <a:spLocks noChangeArrowheads="1"/>
          </p:cNvSpPr>
          <p:nvPr/>
        </p:nvSpPr>
        <p:spPr bwMode="auto">
          <a:xfrm>
            <a:off x="0" y="4357694"/>
            <a:ext cx="9144000" cy="285752"/>
          </a:xfrm>
          <a:prstGeom prst="rect">
            <a:avLst/>
          </a:prstGeom>
          <a:noFill/>
          <a:ln w="9525">
            <a:noFill/>
            <a:miter lim="800000"/>
            <a:headEnd/>
            <a:tailEnd/>
          </a:ln>
        </p:spPr>
        <p:txBody>
          <a:bodyPr lIns="92075" tIns="46038" rIns="92075" bIns="46038"/>
          <a:lstStyle/>
          <a:p>
            <a:pPr algn="ctr">
              <a:lnSpc>
                <a:spcPct val="90000"/>
              </a:lnSpc>
            </a:pPr>
            <a:endParaRPr kumimoji="1"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endParaRPr>
          </a:p>
        </p:txBody>
      </p:sp>
      <p:sp>
        <p:nvSpPr>
          <p:cNvPr id="16" name="Line 2"/>
          <p:cNvSpPr>
            <a:spLocks noChangeShapeType="1"/>
          </p:cNvSpPr>
          <p:nvPr/>
        </p:nvSpPr>
        <p:spPr bwMode="auto">
          <a:xfrm flipV="1">
            <a:off x="0" y="4357694"/>
            <a:ext cx="9102538"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3" name="TextBox 2"/>
          <p:cNvSpPr txBox="1"/>
          <p:nvPr/>
        </p:nvSpPr>
        <p:spPr>
          <a:xfrm>
            <a:off x="0" y="4214818"/>
            <a:ext cx="9144000" cy="1015663"/>
          </a:xfrm>
          <a:prstGeom prst="rect">
            <a:avLst/>
          </a:prstGeom>
          <a:noFill/>
        </p:spPr>
        <p:txBody>
          <a:bodyPr wrap="square" rtlCol="0">
            <a:spAutoFit/>
          </a:bodyPr>
          <a:lstStyle/>
          <a:p>
            <a:pPr algn="ctr" fontAlgn="auto"/>
            <a:endParaRPr lang="ru-RU" sz="2000" b="1" dirty="0">
              <a:solidFill>
                <a:srgbClr val="E3641D"/>
              </a:solidFill>
              <a:effectLst>
                <a:outerShdw blurRad="38100" dist="38100" dir="2700000" algn="tl">
                  <a:srgbClr val="000000">
                    <a:alpha val="43137"/>
                  </a:srgbClr>
                </a:outerShdw>
              </a:effectLst>
            </a:endParaRPr>
          </a:p>
          <a:p>
            <a:pPr algn="ctr"/>
            <a:endParaRPr kumimoji="1" lang="ru-RU" sz="2000" b="1" dirty="0">
              <a:solidFill>
                <a:srgbClr val="003366"/>
              </a:solidFill>
              <a:latin typeface="Calibri" pitchFamily="34" charset="0"/>
              <a:cs typeface="Calibri" pitchFamily="34" charset="0"/>
            </a:endParaRPr>
          </a:p>
          <a:p>
            <a:pPr algn="ctr"/>
            <a:endParaRPr kumimoji="1" lang="ru-RU" sz="2000"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endParaRPr>
          </a:p>
        </p:txBody>
      </p:sp>
      <p:grpSp>
        <p:nvGrpSpPr>
          <p:cNvPr id="13" name="Group 36"/>
          <p:cNvGrpSpPr>
            <a:grpSpLocks/>
          </p:cNvGrpSpPr>
          <p:nvPr/>
        </p:nvGrpSpPr>
        <p:grpSpPr bwMode="auto">
          <a:xfrm>
            <a:off x="0" y="0"/>
            <a:ext cx="9144000" cy="1760538"/>
            <a:chOff x="0" y="-376"/>
            <a:chExt cx="5760" cy="1109"/>
          </a:xfrm>
        </p:grpSpPr>
        <p:sp>
          <p:nvSpPr>
            <p:cNvPr id="15" name="Rectangle 37"/>
            <p:cNvSpPr>
              <a:spLocks noChangeArrowheads="1"/>
            </p:cNvSpPr>
            <p:nvPr/>
          </p:nvSpPr>
          <p:spPr bwMode="auto">
            <a:xfrm>
              <a:off x="0" y="346"/>
              <a:ext cx="5760" cy="59"/>
            </a:xfrm>
            <a:prstGeom prst="rect">
              <a:avLst/>
            </a:prstGeom>
            <a:gradFill rotWithShape="0">
              <a:gsLst>
                <a:gs pos="0">
                  <a:srgbClr val="003366"/>
                </a:gs>
                <a:gs pos="100000">
                  <a:srgbClr val="0000CC"/>
                </a:gs>
              </a:gsLst>
              <a:lin ang="0" scaled="1"/>
            </a:gradFill>
            <a:ln w="9525">
              <a:noFill/>
              <a:miter lim="800000"/>
              <a:headEnd/>
              <a:tailEnd/>
            </a:ln>
          </p:spPr>
          <p:txBody>
            <a:bodyPr/>
            <a:lstStyle/>
            <a:p>
              <a:endParaRPr kumimoji="1" lang="ru-RU" sz="1400" b="1" dirty="0">
                <a:latin typeface="Calibri" pitchFamily="34" charset="0"/>
              </a:endParaRPr>
            </a:p>
          </p:txBody>
        </p:sp>
        <p:sp>
          <p:nvSpPr>
            <p:cNvPr id="17" name="Rectangle 38"/>
            <p:cNvSpPr>
              <a:spLocks noChangeArrowheads="1"/>
            </p:cNvSpPr>
            <p:nvPr/>
          </p:nvSpPr>
          <p:spPr bwMode="auto">
            <a:xfrm>
              <a:off x="0" y="458"/>
              <a:ext cx="5760" cy="166"/>
            </a:xfrm>
            <a:prstGeom prst="rect">
              <a:avLst/>
            </a:prstGeom>
            <a:gradFill rotWithShape="0">
              <a:gsLst>
                <a:gs pos="0">
                  <a:srgbClr val="003366"/>
                </a:gs>
                <a:gs pos="100000">
                  <a:srgbClr val="0000CC"/>
                </a:gs>
              </a:gsLst>
              <a:lin ang="0" scaled="1"/>
            </a:gradFill>
            <a:ln w="9525">
              <a:noFill/>
              <a:miter lim="800000"/>
              <a:headEnd/>
              <a:tailEnd/>
            </a:ln>
            <a:effectLst/>
            <a:scene3d>
              <a:camera prst="orthographicFront">
                <a:rot lat="0" lon="0" rev="0"/>
              </a:camera>
              <a:lightRig rig="contrasting" dir="t">
                <a:rot lat="0" lon="0" rev="7800000"/>
              </a:lightRig>
            </a:scene3d>
            <a:sp3d>
              <a:bevelT w="139700" h="139700"/>
            </a:sp3d>
          </p:spPr>
          <p:txBody>
            <a:bodyPr/>
            <a:lstStyle/>
            <a:p>
              <a:pPr>
                <a:defRPr/>
              </a:pPr>
              <a:endParaRPr kumimoji="1" lang="ru-RU" sz="1400" b="1" dirty="0">
                <a:latin typeface="Calibri" pitchFamily="34" charset="0"/>
                <a:cs typeface="Calibri" pitchFamily="34" charset="0"/>
              </a:endParaRPr>
            </a:p>
          </p:txBody>
        </p:sp>
        <p:sp>
          <p:nvSpPr>
            <p:cNvPr id="18" name="Rectangle 39"/>
            <p:cNvSpPr>
              <a:spLocks noChangeArrowheads="1"/>
            </p:cNvSpPr>
            <p:nvPr/>
          </p:nvSpPr>
          <p:spPr bwMode="auto">
            <a:xfrm>
              <a:off x="0" y="401"/>
              <a:ext cx="5760" cy="81"/>
            </a:xfrm>
            <a:prstGeom prst="rect">
              <a:avLst/>
            </a:prstGeom>
            <a:solidFill>
              <a:srgbClr val="993300"/>
            </a:solidFill>
            <a:ln w="9525">
              <a:noFill/>
              <a:miter lim="800000"/>
              <a:headEnd/>
              <a:tailEnd/>
            </a:ln>
            <a:effectLst/>
            <a:scene3d>
              <a:camera prst="orthographicFront">
                <a:rot lat="0" lon="0" rev="0"/>
              </a:camera>
              <a:lightRig rig="contrasting" dir="t">
                <a:rot lat="0" lon="0" rev="7800000"/>
              </a:lightRig>
            </a:scene3d>
            <a:sp3d>
              <a:bevelT w="139700" h="139700"/>
            </a:sp3d>
          </p:spPr>
          <p:txBody>
            <a:bodyPr/>
            <a:lstStyle/>
            <a:p>
              <a:pPr>
                <a:defRPr/>
              </a:pPr>
              <a:endParaRPr kumimoji="1" lang="ru-RU" sz="1400" b="1" dirty="0">
                <a:latin typeface="Calibri" pitchFamily="34" charset="0"/>
                <a:cs typeface="Calibri" pitchFamily="34" charset="0"/>
              </a:endParaRPr>
            </a:p>
          </p:txBody>
        </p:sp>
        <p:sp>
          <p:nvSpPr>
            <p:cNvPr id="19" name="Text Box 40"/>
            <p:cNvSpPr txBox="1">
              <a:spLocks noChangeArrowheads="1"/>
            </p:cNvSpPr>
            <p:nvPr/>
          </p:nvSpPr>
          <p:spPr bwMode="auto">
            <a:xfrm>
              <a:off x="270" y="-376"/>
              <a:ext cx="5328" cy="564"/>
            </a:xfrm>
            <a:prstGeom prst="rect">
              <a:avLst/>
            </a:prstGeom>
            <a:noFill/>
            <a:ln w="9525">
              <a:noFill/>
              <a:miter lim="800000"/>
              <a:headEnd/>
              <a:tailEnd/>
            </a:ln>
          </p:spPr>
          <p:txBody>
            <a:bodyPr>
              <a:spAutoFit/>
            </a:bodyPr>
            <a:lstStyle/>
            <a:p>
              <a:pPr algn="ctr">
                <a:lnSpc>
                  <a:spcPct val="90000"/>
                </a:lnSpc>
                <a:defRPr/>
              </a:pPr>
              <a:endParaRPr kumimoji="1"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endParaRPr>
            </a:p>
            <a:p>
              <a:pPr algn="ctr">
                <a:lnSpc>
                  <a:spcPct val="90000"/>
                </a:lnSpc>
                <a:defRPr/>
              </a:pPr>
              <a:r>
                <a:rPr kumimoji="1" lang="ru-RU" sz="2000" b="1" dirty="0">
                  <a:solidFill>
                    <a:srgbClr val="003366"/>
                  </a:solidFill>
                  <a:effectLst>
                    <a:outerShdw blurRad="38100" dist="38100" dir="2700000" algn="tl">
                      <a:srgbClr val="000000">
                        <a:alpha val="43137"/>
                      </a:srgbClr>
                    </a:outerShdw>
                  </a:effectLst>
                  <a:latin typeface="Calibri" pitchFamily="34" charset="0"/>
                  <a:cs typeface="Calibri" pitchFamily="34" charset="0"/>
                </a:rPr>
                <a:t>Федеральная служба по экологическому, </a:t>
              </a:r>
            </a:p>
            <a:p>
              <a:pPr algn="ctr">
                <a:lnSpc>
                  <a:spcPct val="90000"/>
                </a:lnSpc>
                <a:defRPr/>
              </a:pPr>
              <a:r>
                <a:rPr kumimoji="1" lang="ru-RU" sz="2000" b="1" dirty="0">
                  <a:solidFill>
                    <a:srgbClr val="003366"/>
                  </a:solidFill>
                  <a:effectLst>
                    <a:outerShdw blurRad="38100" dist="38100" dir="2700000" algn="tl">
                      <a:srgbClr val="000000">
                        <a:alpha val="43137"/>
                      </a:srgbClr>
                    </a:outerShdw>
                  </a:effectLst>
                  <a:latin typeface="Calibri" pitchFamily="34" charset="0"/>
                  <a:cs typeface="Calibri" pitchFamily="34" charset="0"/>
                </a:rPr>
                <a:t>технологическому и атомному надзору</a:t>
              </a:r>
            </a:p>
          </p:txBody>
        </p:sp>
        <p:pic>
          <p:nvPicPr>
            <p:cNvPr id="20" name="Picture 41" descr="fsetan_emblema2007"/>
            <p:cNvPicPr>
              <a:picLocks noChangeAspect="1" noChangeArrowheads="1"/>
            </p:cNvPicPr>
            <p:nvPr/>
          </p:nvPicPr>
          <p:blipFill>
            <a:blip r:embed="rId3" cstate="print"/>
            <a:srcRect/>
            <a:stretch>
              <a:fillRect/>
            </a:stretch>
          </p:blipFill>
          <p:spPr bwMode="auto">
            <a:xfrm>
              <a:off x="0" y="-16"/>
              <a:ext cx="666" cy="749"/>
            </a:xfrm>
            <a:prstGeom prst="rect">
              <a:avLst/>
            </a:prstGeom>
            <a:noFill/>
            <a:ln w="9525">
              <a:noFill/>
              <a:miter lim="800000"/>
              <a:headEnd/>
              <a:tailEnd/>
            </a:ln>
          </p:spPr>
        </p:pic>
      </p:grpSp>
      <p:sp>
        <p:nvSpPr>
          <p:cNvPr id="22" name="Line 2"/>
          <p:cNvSpPr>
            <a:spLocks noChangeShapeType="1"/>
          </p:cNvSpPr>
          <p:nvPr/>
        </p:nvSpPr>
        <p:spPr bwMode="auto">
          <a:xfrm flipV="1">
            <a:off x="41462" y="5229200"/>
            <a:ext cx="9102538"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10</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33584356"/>
              </p:ext>
            </p:extLst>
          </p:nvPr>
        </p:nvGraphicFramePr>
        <p:xfrm>
          <a:off x="107504" y="764704"/>
          <a:ext cx="9001000" cy="4055182"/>
        </p:xfrm>
        <a:graphic>
          <a:graphicData uri="http://schemas.openxmlformats.org/drawingml/2006/table">
            <a:tbl>
              <a:tblPr firstRow="1" bandRow="1">
                <a:tableStyleId>{5C22544A-7EE6-4342-B048-85BDC9FD1C3A}</a:tableStyleId>
              </a:tblPr>
              <a:tblGrid>
                <a:gridCol w="4446826">
                  <a:extLst>
                    <a:ext uri="{9D8B030D-6E8A-4147-A177-3AD203B41FA5}">
                      <a16:colId xmlns:a16="http://schemas.microsoft.com/office/drawing/2014/main" val="20000"/>
                    </a:ext>
                  </a:extLst>
                </a:gridCol>
                <a:gridCol w="4554174">
                  <a:extLst>
                    <a:ext uri="{9D8B030D-6E8A-4147-A177-3AD203B41FA5}">
                      <a16:colId xmlns:a16="http://schemas.microsoft.com/office/drawing/2014/main" val="20001"/>
                    </a:ext>
                  </a:extLst>
                </a:gridCol>
              </a:tblGrid>
              <a:tr h="1080120">
                <a:tc>
                  <a:txBody>
                    <a:bodyPr/>
                    <a:lstStyle/>
                    <a:p>
                      <a:pPr algn="l"/>
                      <a:r>
                        <a:rPr lang="ru-RU" sz="1800" dirty="0"/>
                        <a:t>Какой срок дается организации на исправление ошибок и недочётов. </a:t>
                      </a:r>
                    </a:p>
                  </a:txBody>
                  <a:tcPr/>
                </a:tc>
                <a:tc>
                  <a:txBody>
                    <a:bodyPr/>
                    <a:lstStyle/>
                    <a:p>
                      <a:pPr marL="0" algn="r" defTabSz="685800" rtl="0" eaLnBrk="1" latinLnBrk="0" hangingPunct="1"/>
                      <a:r>
                        <a:rPr lang="ru-RU" sz="1800" b="1" kern="1200" baseline="0" dirty="0">
                          <a:solidFill>
                            <a:schemeClr val="lt1"/>
                          </a:solidFill>
                          <a:latin typeface="+mn-lt"/>
                          <a:ea typeface="+mn-ea"/>
                          <a:cs typeface="+mn-cs"/>
                        </a:rPr>
                        <a:t>Разумный, но не менее 7 рабочих дней. </a:t>
                      </a:r>
                    </a:p>
                  </a:txBody>
                  <a:tcPr/>
                </a:tc>
                <a:extLst>
                  <a:ext uri="{0D108BD9-81ED-4DB2-BD59-A6C34878D82A}">
                    <a16:rowId xmlns:a16="http://schemas.microsoft.com/office/drawing/2014/main" val="10000"/>
                  </a:ext>
                </a:extLst>
              </a:tr>
              <a:tr h="29750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Предлагается направить в территориальные управления заполненный образец приложения к приказу № 25. </a:t>
                      </a:r>
                    </a:p>
                  </a:txBody>
                  <a:tcPr/>
                </a:tc>
                <a:tc>
                  <a:txBody>
                    <a:bodyPr/>
                    <a:lstStyle/>
                    <a:p>
                      <a:pPr algn="r"/>
                      <a:r>
                        <a:rPr lang="ru-RU" sz="2000" b="1" kern="1200" dirty="0">
                          <a:solidFill>
                            <a:schemeClr val="tx1"/>
                          </a:solidFill>
                          <a:effectLst/>
                          <a:latin typeface="+mn-lt"/>
                          <a:ea typeface="+mn-ea"/>
                          <a:cs typeface="+mn-cs"/>
                        </a:rPr>
                        <a:t>Образец размещен</a:t>
                      </a:r>
                      <a:r>
                        <a:rPr lang="ru-RU" sz="2000" b="1" kern="1200" baseline="0" dirty="0">
                          <a:solidFill>
                            <a:schemeClr val="tx1"/>
                          </a:solidFill>
                          <a:effectLst/>
                          <a:latin typeface="+mn-lt"/>
                          <a:ea typeface="+mn-ea"/>
                          <a:cs typeface="+mn-cs"/>
                        </a:rPr>
                        <a:t> на сайте Ростехнадзора. </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23" y="3429000"/>
            <a:ext cx="8936233" cy="2808312"/>
          </a:xfrm>
          <a:prstGeom prst="rect">
            <a:avLst/>
          </a:prstGeom>
        </p:spPr>
      </p:pic>
    </p:spTree>
    <p:extLst>
      <p:ext uri="{BB962C8B-B14F-4D97-AF65-F5344CB8AC3E}">
        <p14:creationId xmlns:p14="http://schemas.microsoft.com/office/powerpoint/2010/main" val="4202166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11</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859218457"/>
              </p:ext>
            </p:extLst>
          </p:nvPr>
        </p:nvGraphicFramePr>
        <p:xfrm>
          <a:off x="107504" y="764704"/>
          <a:ext cx="8893652" cy="5706770"/>
        </p:xfrm>
        <a:graphic>
          <a:graphicData uri="http://schemas.openxmlformats.org/drawingml/2006/table">
            <a:tbl>
              <a:tblPr firstRow="1" bandRow="1">
                <a:tableStyleId>{5C22544A-7EE6-4342-B048-85BDC9FD1C3A}</a:tableStyleId>
              </a:tblPr>
              <a:tblGrid>
                <a:gridCol w="4446826">
                  <a:extLst>
                    <a:ext uri="{9D8B030D-6E8A-4147-A177-3AD203B41FA5}">
                      <a16:colId xmlns:a16="http://schemas.microsoft.com/office/drawing/2014/main" val="20000"/>
                    </a:ext>
                  </a:extLst>
                </a:gridCol>
                <a:gridCol w="4446826">
                  <a:extLst>
                    <a:ext uri="{9D8B030D-6E8A-4147-A177-3AD203B41FA5}">
                      <a16:colId xmlns:a16="http://schemas.microsoft.com/office/drawing/2014/main" val="20001"/>
                    </a:ext>
                  </a:extLst>
                </a:gridCol>
              </a:tblGrid>
              <a:tr h="3481730">
                <a:tc>
                  <a:txBody>
                    <a:bodyPr/>
                    <a:lstStyle/>
                    <a:p>
                      <a:pPr algn="l"/>
                      <a:r>
                        <a:rPr lang="ru-RU" sz="2000" dirty="0"/>
                        <a:t>Сканированные копии не отображаются или</a:t>
                      </a:r>
                      <a:r>
                        <a:rPr lang="ru-RU" sz="2000" baseline="0" dirty="0"/>
                        <a:t> отсутствуют в отчетах? </a:t>
                      </a:r>
                      <a:endParaRPr lang="ru-RU" sz="2000" dirty="0"/>
                    </a:p>
                  </a:txBody>
                  <a:tcPr/>
                </a:tc>
                <a:tc>
                  <a:txBody>
                    <a:bodyPr/>
                    <a:lstStyle/>
                    <a:p>
                      <a:pPr algn="r"/>
                      <a:r>
                        <a:rPr lang="ru-RU" sz="2000" baseline="0" dirty="0"/>
                        <a:t>С  </a:t>
                      </a:r>
                      <a:r>
                        <a:rPr lang="en-US" sz="2000" baseline="0" dirty="0"/>
                        <a:t>Excel</a:t>
                      </a:r>
                      <a:r>
                        <a:rPr lang="ru-RU" sz="2000" baseline="0" dirty="0"/>
                        <a:t> таблицей необходимо грузить приложенные сканы в едином архиве формата </a:t>
                      </a:r>
                      <a:r>
                        <a:rPr lang="en-US" sz="2000" baseline="0" dirty="0"/>
                        <a:t>.zip. </a:t>
                      </a:r>
                      <a:r>
                        <a:rPr lang="ru-RU" sz="2000" baseline="0" dirty="0"/>
                        <a:t>Проверять наличие скан-копий (полисы, ПЛА) при приема отчета. И если ПЛА может быть не всегда, то полис – всегда прилагается к отчету.</a:t>
                      </a:r>
                      <a:r>
                        <a:rPr lang="en-US" sz="2000" baseline="0" dirty="0"/>
                        <a:t> </a:t>
                      </a:r>
                      <a:r>
                        <a:rPr lang="ru-RU" sz="2000" baseline="0" dirty="0"/>
                        <a:t>  </a:t>
                      </a:r>
                      <a:endParaRPr lang="ru-RU" sz="2000" dirty="0"/>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Надо ли сдавать отчет за 2014 г. в 2016 г., если в 2015 г. его не сдавали. </a:t>
                      </a:r>
                    </a:p>
                  </a:txBody>
                  <a:tcPr/>
                </a:tc>
                <a:tc>
                  <a:txBody>
                    <a:bodyPr/>
                    <a:lstStyle/>
                    <a:p>
                      <a:pPr algn="r"/>
                      <a:r>
                        <a:rPr lang="ru-RU" sz="2000" b="1" kern="1200" dirty="0">
                          <a:solidFill>
                            <a:schemeClr val="tx1"/>
                          </a:solidFill>
                          <a:effectLst/>
                          <a:latin typeface="+mn-lt"/>
                          <a:ea typeface="+mn-ea"/>
                          <a:cs typeface="+mn-cs"/>
                        </a:rPr>
                        <a:t>Обязательно нужно. До 1</a:t>
                      </a:r>
                      <a:r>
                        <a:rPr lang="ru-RU" sz="2000" b="1" kern="1200" baseline="0" dirty="0">
                          <a:solidFill>
                            <a:schemeClr val="tx1"/>
                          </a:solidFill>
                          <a:effectLst/>
                          <a:latin typeface="+mn-lt"/>
                          <a:ea typeface="+mn-ea"/>
                          <a:cs typeface="+mn-cs"/>
                        </a:rPr>
                        <a:t> апреля 2016 г. у инспектора есть все основания применить положения ст. 9.1. КоАП РФ к организации не сдавшей отчет, например,  в рамках проведения внеплановой документарной проверки. </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08249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12</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936691605"/>
              </p:ext>
            </p:extLst>
          </p:nvPr>
        </p:nvGraphicFramePr>
        <p:xfrm>
          <a:off x="107504" y="764704"/>
          <a:ext cx="8893652" cy="5544616"/>
        </p:xfrm>
        <a:graphic>
          <a:graphicData uri="http://schemas.openxmlformats.org/drawingml/2006/table">
            <a:tbl>
              <a:tblPr firstRow="1" bandRow="1">
                <a:tableStyleId>{5C22544A-7EE6-4342-B048-85BDC9FD1C3A}</a:tableStyleId>
              </a:tblPr>
              <a:tblGrid>
                <a:gridCol w="4446826">
                  <a:extLst>
                    <a:ext uri="{9D8B030D-6E8A-4147-A177-3AD203B41FA5}">
                      <a16:colId xmlns:a16="http://schemas.microsoft.com/office/drawing/2014/main" val="20000"/>
                    </a:ext>
                  </a:extLst>
                </a:gridCol>
                <a:gridCol w="4446826">
                  <a:extLst>
                    <a:ext uri="{9D8B030D-6E8A-4147-A177-3AD203B41FA5}">
                      <a16:colId xmlns:a16="http://schemas.microsoft.com/office/drawing/2014/main" val="20001"/>
                    </a:ext>
                  </a:extLst>
                </a:gridCol>
              </a:tblGrid>
              <a:tr h="3481730">
                <a:tc>
                  <a:txBody>
                    <a:bodyPr/>
                    <a:lstStyle/>
                    <a:p>
                      <a:pPr algn="l"/>
                      <a:r>
                        <a:rPr lang="ru-RU" sz="2000" dirty="0"/>
                        <a:t>Если название организации изменилось не</a:t>
                      </a:r>
                      <a:r>
                        <a:rPr lang="ru-RU" sz="2000" baseline="0" dirty="0"/>
                        <a:t> в отчетном периоде, то при идентификации организации, какое название указывать?</a:t>
                      </a:r>
                      <a:endParaRPr lang="ru-RU" sz="2000" dirty="0"/>
                    </a:p>
                  </a:txBody>
                  <a:tcPr/>
                </a:tc>
                <a:tc>
                  <a:txBody>
                    <a:bodyPr/>
                    <a:lstStyle/>
                    <a:p>
                      <a:pPr algn="r"/>
                      <a:r>
                        <a:rPr lang="ru-RU" sz="2000" baseline="0" dirty="0"/>
                        <a:t>Указывать то название, которое указано в Свидетельстве о регистрации опасных производственных объектов в государственном реестре. </a:t>
                      </a:r>
                      <a:endParaRPr lang="ru-RU" sz="2000" dirty="0"/>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Если название изменилось в отчетном периоде, то как быть. </a:t>
                      </a:r>
                    </a:p>
                  </a:txBody>
                  <a:tcPr/>
                </a:tc>
                <a:tc>
                  <a:txBody>
                    <a:bodyPr/>
                    <a:lstStyle/>
                    <a:p>
                      <a:pPr algn="r"/>
                      <a:r>
                        <a:rPr lang="ru-RU" sz="2000" b="1" kern="1200" dirty="0">
                          <a:solidFill>
                            <a:schemeClr val="tx1"/>
                          </a:solidFill>
                          <a:effectLst/>
                          <a:latin typeface="+mn-lt"/>
                          <a:ea typeface="+mn-ea"/>
                          <a:cs typeface="+mn-cs"/>
                        </a:rPr>
                        <a:t>Подавать два отчета за год. Один отчет с 01.01.20хх по хх.хх.20хх</a:t>
                      </a:r>
                      <a:r>
                        <a:rPr lang="ru-RU" sz="2000" b="1" kern="1200" baseline="0" dirty="0">
                          <a:solidFill>
                            <a:schemeClr val="tx1"/>
                          </a:solidFill>
                          <a:effectLst/>
                          <a:latin typeface="+mn-lt"/>
                          <a:ea typeface="+mn-ea"/>
                          <a:cs typeface="+mn-cs"/>
                        </a:rPr>
                        <a:t> за организацию со старым названием и второй отчет – с хх.хх.20хх по 31.12.20хх.</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92430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13</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668737197"/>
              </p:ext>
            </p:extLst>
          </p:nvPr>
        </p:nvGraphicFramePr>
        <p:xfrm>
          <a:off x="107504" y="764704"/>
          <a:ext cx="8893652" cy="5133884"/>
        </p:xfrm>
        <a:graphic>
          <a:graphicData uri="http://schemas.openxmlformats.org/drawingml/2006/table">
            <a:tbl>
              <a:tblPr firstRow="1" bandRow="1">
                <a:tableStyleId>{5C22544A-7EE6-4342-B048-85BDC9FD1C3A}</a:tableStyleId>
              </a:tblPr>
              <a:tblGrid>
                <a:gridCol w="4446826">
                  <a:extLst>
                    <a:ext uri="{9D8B030D-6E8A-4147-A177-3AD203B41FA5}">
                      <a16:colId xmlns:a16="http://schemas.microsoft.com/office/drawing/2014/main" val="20000"/>
                    </a:ext>
                  </a:extLst>
                </a:gridCol>
                <a:gridCol w="4446826">
                  <a:extLst>
                    <a:ext uri="{9D8B030D-6E8A-4147-A177-3AD203B41FA5}">
                      <a16:colId xmlns:a16="http://schemas.microsoft.com/office/drawing/2014/main" val="20001"/>
                    </a:ext>
                  </a:extLst>
                </a:gridCol>
              </a:tblGrid>
              <a:tr h="1008112">
                <a:tc>
                  <a:txBody>
                    <a:bodyPr/>
                    <a:lstStyle/>
                    <a:p>
                      <a:pPr algn="l"/>
                      <a:r>
                        <a:rPr lang="ru-RU" sz="2000" dirty="0"/>
                        <a:t>Электронная копия ПЛА прикрепляется в любом формате:</a:t>
                      </a:r>
                      <a:r>
                        <a:rPr lang="en-US" sz="2000" dirty="0"/>
                        <a:t> .pdf </a:t>
                      </a:r>
                      <a:r>
                        <a:rPr lang="ru-RU" sz="2000" dirty="0"/>
                        <a:t>или</a:t>
                      </a:r>
                      <a:r>
                        <a:rPr lang="ru-RU" sz="2000" baseline="0" dirty="0"/>
                        <a:t> .</a:t>
                      </a:r>
                      <a:r>
                        <a:rPr lang="en-US" sz="2000" baseline="0" dirty="0"/>
                        <a:t>doc</a:t>
                      </a:r>
                      <a:r>
                        <a:rPr lang="ru-RU" sz="2000" baseline="0" dirty="0"/>
                        <a:t>?</a:t>
                      </a:r>
                      <a:endParaRPr lang="ru-RU" sz="2000" dirty="0"/>
                    </a:p>
                  </a:txBody>
                  <a:tcPr/>
                </a:tc>
                <a:tc>
                  <a:txBody>
                    <a:bodyPr/>
                    <a:lstStyle/>
                    <a:p>
                      <a:pPr algn="r"/>
                      <a:r>
                        <a:rPr lang="ru-RU" sz="2000" dirty="0"/>
                        <a:t>Да, в любом формате.</a:t>
                      </a:r>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Если нет информации по заполнению некоторых разделов, то эти разделы удалить?</a:t>
                      </a:r>
                    </a:p>
                  </a:txBody>
                  <a:tcPr/>
                </a:tc>
                <a:tc>
                  <a:txBody>
                    <a:bodyPr/>
                    <a:lstStyle/>
                    <a:p>
                      <a:pPr algn="r"/>
                      <a:r>
                        <a:rPr lang="ru-RU" sz="2000" b="1" kern="1200" dirty="0">
                          <a:solidFill>
                            <a:schemeClr val="tx1"/>
                          </a:solidFill>
                          <a:effectLst/>
                          <a:latin typeface="+mn-lt"/>
                          <a:ea typeface="+mn-ea"/>
                          <a:cs typeface="+mn-cs"/>
                        </a:rPr>
                        <a:t>Нет. Распечатать пустые листы. Из </a:t>
                      </a:r>
                      <a:r>
                        <a:rPr lang="en-US" sz="2000" b="1" kern="1200" dirty="0">
                          <a:solidFill>
                            <a:schemeClr val="tx1"/>
                          </a:solidFill>
                          <a:effectLst/>
                          <a:latin typeface="+mn-lt"/>
                          <a:ea typeface="+mn-ea"/>
                          <a:cs typeface="+mn-cs"/>
                        </a:rPr>
                        <a:t>Excel</a:t>
                      </a:r>
                      <a:r>
                        <a:rPr lang="ru-RU" sz="2000" b="1" kern="1200" baseline="0" dirty="0">
                          <a:solidFill>
                            <a:schemeClr val="tx1"/>
                          </a:solidFill>
                          <a:effectLst/>
                          <a:latin typeface="+mn-lt"/>
                          <a:ea typeface="+mn-ea"/>
                          <a:cs typeface="+mn-cs"/>
                        </a:rPr>
                        <a:t> таблиц (шаблонов для заполнения) ничего удалять не нужно, оставить разделы не заполненными. </a:t>
                      </a:r>
                      <a:r>
                        <a:rPr lang="ru-RU" sz="2000" b="1" kern="1200" dirty="0">
                          <a:solidFill>
                            <a:schemeClr val="tx1"/>
                          </a:solidFill>
                          <a:effectLst/>
                          <a:latin typeface="+mn-lt"/>
                          <a:ea typeface="+mn-ea"/>
                          <a:cs typeface="+mn-cs"/>
                        </a:rPr>
                        <a:t> </a:t>
                      </a:r>
                    </a:p>
                  </a:txBody>
                  <a:tcPr/>
                </a:tc>
                <a:extLst>
                  <a:ext uri="{0D108BD9-81ED-4DB2-BD59-A6C34878D82A}">
                    <a16:rowId xmlns:a16="http://schemas.microsoft.com/office/drawing/2014/main" val="10001"/>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Не все КПП организаций в КСИ заполнены. Как быть?</a:t>
                      </a:r>
                    </a:p>
                  </a:txBody>
                  <a:tcPr/>
                </a:tc>
                <a:tc>
                  <a:txBody>
                    <a:bodyPr/>
                    <a:lstStyle/>
                    <a:p>
                      <a:pPr algn="r"/>
                      <a:r>
                        <a:rPr lang="ru-RU" sz="2000" b="1" kern="1200" dirty="0">
                          <a:solidFill>
                            <a:schemeClr val="tx1"/>
                          </a:solidFill>
                          <a:effectLst/>
                          <a:latin typeface="+mn-lt"/>
                          <a:ea typeface="+mn-ea"/>
                          <a:cs typeface="+mn-cs"/>
                        </a:rPr>
                        <a:t>Заполнить КПП в государственном реестре ОПО,</a:t>
                      </a:r>
                      <a:r>
                        <a:rPr lang="ru-RU" sz="2000" b="1" kern="1200" baseline="0" dirty="0">
                          <a:solidFill>
                            <a:schemeClr val="tx1"/>
                          </a:solidFill>
                          <a:effectLst/>
                          <a:latin typeface="+mn-lt"/>
                          <a:ea typeface="+mn-ea"/>
                          <a:cs typeface="+mn-cs"/>
                        </a:rPr>
                        <a:t> т.е. в КСИ Ростехнадзора.</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28712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14</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724728754"/>
              </p:ext>
            </p:extLst>
          </p:nvPr>
        </p:nvGraphicFramePr>
        <p:xfrm>
          <a:off x="107504" y="764704"/>
          <a:ext cx="8893652" cy="5811926"/>
        </p:xfrm>
        <a:graphic>
          <a:graphicData uri="http://schemas.openxmlformats.org/drawingml/2006/table">
            <a:tbl>
              <a:tblPr firstRow="1" bandRow="1">
                <a:tableStyleId>{5C22544A-7EE6-4342-B048-85BDC9FD1C3A}</a:tableStyleId>
              </a:tblPr>
              <a:tblGrid>
                <a:gridCol w="4446826">
                  <a:extLst>
                    <a:ext uri="{9D8B030D-6E8A-4147-A177-3AD203B41FA5}">
                      <a16:colId xmlns:a16="http://schemas.microsoft.com/office/drawing/2014/main" val="20000"/>
                    </a:ext>
                  </a:extLst>
                </a:gridCol>
                <a:gridCol w="4446826">
                  <a:extLst>
                    <a:ext uri="{9D8B030D-6E8A-4147-A177-3AD203B41FA5}">
                      <a16:colId xmlns:a16="http://schemas.microsoft.com/office/drawing/2014/main" val="20001"/>
                    </a:ext>
                  </a:extLst>
                </a:gridCol>
              </a:tblGrid>
              <a:tr h="3481730">
                <a:tc>
                  <a:txBody>
                    <a:bodyPr/>
                    <a:lstStyle/>
                    <a:p>
                      <a:pPr algn="l"/>
                      <a:r>
                        <a:rPr lang="ru-RU" sz="2000" dirty="0"/>
                        <a:t>Нужно ли сдавать отчет по ПК, если ОПО зарегистрированы, а лицензия еще не получена. </a:t>
                      </a:r>
                    </a:p>
                  </a:txBody>
                  <a:tcPr/>
                </a:tc>
                <a:tc>
                  <a:txBody>
                    <a:bodyPr/>
                    <a:lstStyle/>
                    <a:p>
                      <a:pPr algn="r"/>
                      <a:r>
                        <a:rPr lang="ru-RU" sz="2000" dirty="0"/>
                        <a:t>Поскольку лицензия дает право на осуществление конкретного вида деятельности, без нее деятельность не осуществляется. </a:t>
                      </a:r>
                      <a:r>
                        <a:rPr lang="ru-RU" sz="2000" dirty="0" err="1"/>
                        <a:t>Т.о</a:t>
                      </a:r>
                      <a:r>
                        <a:rPr lang="ru-RU" sz="2000" dirty="0"/>
                        <a:t>. организация</a:t>
                      </a:r>
                      <a:r>
                        <a:rPr lang="ru-RU" sz="2000" baseline="0" dirty="0"/>
                        <a:t> еще не начала эксплуатацию ОПО и сдавать отчет о ПК не нужно. Обращаем внимание, деятельность на ОПО </a:t>
                      </a:r>
                      <a:r>
                        <a:rPr lang="en-US" sz="2000" baseline="0" dirty="0"/>
                        <a:t>IV </a:t>
                      </a:r>
                      <a:r>
                        <a:rPr lang="ru-RU" sz="2000" baseline="0" dirty="0"/>
                        <a:t>класса не лицензируется, но производственный контроль на таких ОПО осуществляется в установленном обязательном порядке.</a:t>
                      </a:r>
                      <a:endParaRPr lang="ru-RU" sz="2000" dirty="0"/>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При загрузке отчета бывают ошибки. Как быть?</a:t>
                      </a:r>
                    </a:p>
                  </a:txBody>
                  <a:tcPr/>
                </a:tc>
                <a:tc>
                  <a:txBody>
                    <a:bodyPr/>
                    <a:lstStyle/>
                    <a:p>
                      <a:pPr algn="r"/>
                      <a:r>
                        <a:rPr lang="ru-RU" sz="2000" b="1" kern="1200" dirty="0">
                          <a:solidFill>
                            <a:schemeClr val="tx1"/>
                          </a:solidFill>
                          <a:effectLst/>
                          <a:latin typeface="+mn-lt"/>
                          <a:ea typeface="+mn-ea"/>
                          <a:cs typeface="+mn-cs"/>
                        </a:rPr>
                        <a:t>Обращаться в службу технической поддержки КСИ </a:t>
                      </a:r>
                      <a:r>
                        <a:rPr lang="ru-RU" sz="2000" b="1" kern="1200" dirty="0" err="1">
                          <a:solidFill>
                            <a:schemeClr val="tx1"/>
                          </a:solidFill>
                          <a:effectLst/>
                          <a:latin typeface="+mn-lt"/>
                          <a:ea typeface="+mn-ea"/>
                          <a:cs typeface="+mn-cs"/>
                        </a:rPr>
                        <a:t>Ростехнадзора</a:t>
                      </a:r>
                      <a:r>
                        <a:rPr lang="ru-RU" sz="2000" b="1" kern="1200" dirty="0">
                          <a:solidFill>
                            <a:schemeClr val="tx1"/>
                          </a:solidFill>
                          <a:effectLst/>
                          <a:latin typeface="+mn-lt"/>
                          <a:ea typeface="+mn-ea"/>
                          <a:cs typeface="+mn-cs"/>
                        </a:rPr>
                        <a:t>.</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18035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15</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806393597"/>
              </p:ext>
            </p:extLst>
          </p:nvPr>
        </p:nvGraphicFramePr>
        <p:xfrm>
          <a:off x="107504" y="764704"/>
          <a:ext cx="8893652" cy="5544616"/>
        </p:xfrm>
        <a:graphic>
          <a:graphicData uri="http://schemas.openxmlformats.org/drawingml/2006/table">
            <a:tbl>
              <a:tblPr firstRow="1" bandRow="1">
                <a:tableStyleId>{5C22544A-7EE6-4342-B048-85BDC9FD1C3A}</a:tableStyleId>
              </a:tblPr>
              <a:tblGrid>
                <a:gridCol w="4446826">
                  <a:extLst>
                    <a:ext uri="{9D8B030D-6E8A-4147-A177-3AD203B41FA5}">
                      <a16:colId xmlns:a16="http://schemas.microsoft.com/office/drawing/2014/main" val="20000"/>
                    </a:ext>
                  </a:extLst>
                </a:gridCol>
                <a:gridCol w="4446826">
                  <a:extLst>
                    <a:ext uri="{9D8B030D-6E8A-4147-A177-3AD203B41FA5}">
                      <a16:colId xmlns:a16="http://schemas.microsoft.com/office/drawing/2014/main" val="20001"/>
                    </a:ext>
                  </a:extLst>
                </a:gridCol>
              </a:tblGrid>
              <a:tr h="3481730">
                <a:tc>
                  <a:txBody>
                    <a:bodyPr/>
                    <a:lstStyle/>
                    <a:p>
                      <a:pPr algn="l"/>
                      <a:r>
                        <a:rPr lang="ru-RU" sz="2000" dirty="0"/>
                        <a:t>В какой программе открыть файл </a:t>
                      </a:r>
                      <a:r>
                        <a:rPr lang="en-US" sz="2000" dirty="0"/>
                        <a:t>.xml </a:t>
                      </a:r>
                      <a:r>
                        <a:rPr lang="ru-RU" sz="2000" dirty="0"/>
                        <a:t>для проверки</a:t>
                      </a:r>
                      <a:r>
                        <a:rPr lang="ru-RU" sz="2000" baseline="0" dirty="0"/>
                        <a:t> отчета. Как выглядит файл </a:t>
                      </a:r>
                      <a:r>
                        <a:rPr lang="en-US" sz="2000" baseline="0" dirty="0"/>
                        <a:t>.xml</a:t>
                      </a:r>
                      <a:r>
                        <a:rPr lang="ru-RU" sz="2000" baseline="0" dirty="0"/>
                        <a:t>? </a:t>
                      </a:r>
                      <a:endParaRPr lang="ru-RU" sz="2000" dirty="0"/>
                    </a:p>
                  </a:txBody>
                  <a:tcPr/>
                </a:tc>
                <a:tc>
                  <a:txBody>
                    <a:bodyPr/>
                    <a:lstStyle/>
                    <a:p>
                      <a:pPr algn="r"/>
                      <a:r>
                        <a:rPr lang="ru-RU" sz="2000" dirty="0"/>
                        <a:t>Можно открыть в блокноте</a:t>
                      </a:r>
                      <a:r>
                        <a:rPr lang="ru-RU" sz="2000" baseline="0" dirty="0"/>
                        <a:t> или в </a:t>
                      </a:r>
                      <a:r>
                        <a:rPr lang="en-US" sz="2000" baseline="0" dirty="0"/>
                        <a:t>Excel</a:t>
                      </a:r>
                      <a:r>
                        <a:rPr lang="ru-RU" sz="2000" baseline="0" dirty="0"/>
                        <a:t>, или в</a:t>
                      </a:r>
                      <a:r>
                        <a:rPr lang="en-US" sz="2000" baseline="0" dirty="0"/>
                        <a:t> Explorer.</a:t>
                      </a:r>
                    </a:p>
                    <a:p>
                      <a:pPr algn="r"/>
                      <a:r>
                        <a:rPr lang="en-US" sz="2000" baseline="0" dirty="0"/>
                        <a:t> </a:t>
                      </a:r>
                      <a:r>
                        <a:rPr lang="ru-RU" sz="2000" baseline="0" dirty="0"/>
                        <a:t>  </a:t>
                      </a:r>
                      <a:endParaRPr lang="ru-RU" sz="2000" dirty="0"/>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dirty="0">
                          <a:solidFill>
                            <a:schemeClr val="tx1"/>
                          </a:solidFill>
                        </a:rPr>
                        <a:t>Как осуществить проверку электронной</a:t>
                      </a:r>
                      <a:r>
                        <a:rPr lang="ru-RU" sz="2000" baseline="0" dirty="0">
                          <a:solidFill>
                            <a:schemeClr val="tx1"/>
                          </a:solidFill>
                        </a:rPr>
                        <a:t> подписи, которой подписан файл?</a:t>
                      </a:r>
                      <a:endParaRPr lang="ru-RU" sz="2000" dirty="0">
                        <a:solidFill>
                          <a:schemeClr val="tx1"/>
                        </a:solidFill>
                      </a:endParaRPr>
                    </a:p>
                  </a:txBody>
                  <a:tcPr/>
                </a:tc>
                <a:tc>
                  <a:txBody>
                    <a:bodyPr/>
                    <a:lstStyle/>
                    <a:p>
                      <a:pPr algn="r"/>
                      <a:r>
                        <a:rPr lang="ru-RU" sz="2000" b="1" kern="1200" dirty="0">
                          <a:solidFill>
                            <a:schemeClr val="tx1"/>
                          </a:solidFill>
                          <a:effectLst/>
                          <a:latin typeface="+mn-lt"/>
                          <a:ea typeface="+mn-ea"/>
                          <a:cs typeface="+mn-cs"/>
                        </a:rPr>
                        <a:t>Проверка ЭП происходит автоматически при загрузке</a:t>
                      </a:r>
                      <a:r>
                        <a:rPr lang="ru-RU" sz="2000" b="1" kern="1200" baseline="0" dirty="0">
                          <a:solidFill>
                            <a:schemeClr val="tx1"/>
                          </a:solidFill>
                          <a:effectLst/>
                          <a:latin typeface="+mn-lt"/>
                          <a:ea typeface="+mn-ea"/>
                          <a:cs typeface="+mn-cs"/>
                        </a:rPr>
                        <a:t> файла в КСИ Ростехнадзора. </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82" y="1772817"/>
            <a:ext cx="8678198" cy="2304256"/>
          </a:xfrm>
          <a:prstGeom prst="rect">
            <a:avLst/>
          </a:prstGeom>
        </p:spPr>
      </p:pic>
    </p:spTree>
    <p:extLst>
      <p:ext uri="{BB962C8B-B14F-4D97-AF65-F5344CB8AC3E}">
        <p14:creationId xmlns:p14="http://schemas.microsoft.com/office/powerpoint/2010/main" val="18945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16</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84614884"/>
              </p:ext>
            </p:extLst>
          </p:nvPr>
        </p:nvGraphicFramePr>
        <p:xfrm>
          <a:off x="107504" y="535722"/>
          <a:ext cx="8893652" cy="6238646"/>
        </p:xfrm>
        <a:graphic>
          <a:graphicData uri="http://schemas.openxmlformats.org/drawingml/2006/table">
            <a:tbl>
              <a:tblPr firstRow="1" bandRow="1">
                <a:tableStyleId>{5C22544A-7EE6-4342-B048-85BDC9FD1C3A}</a:tableStyleId>
              </a:tblPr>
              <a:tblGrid>
                <a:gridCol w="3456384">
                  <a:extLst>
                    <a:ext uri="{9D8B030D-6E8A-4147-A177-3AD203B41FA5}">
                      <a16:colId xmlns:a16="http://schemas.microsoft.com/office/drawing/2014/main" val="20000"/>
                    </a:ext>
                  </a:extLst>
                </a:gridCol>
                <a:gridCol w="5437268">
                  <a:extLst>
                    <a:ext uri="{9D8B030D-6E8A-4147-A177-3AD203B41FA5}">
                      <a16:colId xmlns:a16="http://schemas.microsoft.com/office/drawing/2014/main" val="20001"/>
                    </a:ext>
                  </a:extLst>
                </a:gridCol>
              </a:tblGrid>
              <a:tr h="3481730">
                <a:tc>
                  <a:txBody>
                    <a:bodyPr/>
                    <a:lstStyle/>
                    <a:p>
                      <a:pPr algn="l"/>
                      <a:r>
                        <a:rPr lang="ru-RU" sz="2000" dirty="0"/>
                        <a:t>Допускается ли прием отчетов в формате </a:t>
                      </a:r>
                      <a:r>
                        <a:rPr lang="en-US" sz="2000" dirty="0"/>
                        <a:t>Excel</a:t>
                      </a:r>
                      <a:r>
                        <a:rPr lang="ru-RU" sz="2000" dirty="0"/>
                        <a:t>,</a:t>
                      </a:r>
                      <a:r>
                        <a:rPr lang="ru-RU" sz="2000" baseline="0" dirty="0"/>
                        <a:t> подписанных квалифицированной электронной подписью? </a:t>
                      </a:r>
                      <a:endParaRPr lang="ru-RU" sz="2000" dirty="0"/>
                    </a:p>
                  </a:txBody>
                  <a:tcPr/>
                </a:tc>
                <a:tc>
                  <a:txBody>
                    <a:bodyPr/>
                    <a:lstStyle/>
                    <a:p>
                      <a:r>
                        <a:rPr lang="ru-RU" sz="2000" dirty="0"/>
                        <a:t>Да, допускается. Пункт 1 статьи 6 </a:t>
                      </a:r>
                      <a:r>
                        <a:rPr lang="ru-RU" sz="2000" b="1" kern="1200" dirty="0">
                          <a:solidFill>
                            <a:schemeClr val="lt1"/>
                          </a:solidFill>
                          <a:latin typeface="+mn-lt"/>
                          <a:ea typeface="+mn-ea"/>
                          <a:cs typeface="+mn-cs"/>
                        </a:rPr>
                        <a:t>Федерального  закона от 06.04.2011 № 63-ФЗ «Об электронной подписи»:</a:t>
                      </a:r>
                    </a:p>
                    <a:p>
                      <a:pPr marL="0" marR="0" indent="0" algn="r" defTabSz="685800" rtl="0" eaLnBrk="1" fontAlgn="auto" latinLnBrk="0" hangingPunct="1">
                        <a:lnSpc>
                          <a:spcPct val="100000"/>
                        </a:lnSpc>
                        <a:spcBef>
                          <a:spcPts val="0"/>
                        </a:spcBef>
                        <a:spcAft>
                          <a:spcPts val="0"/>
                        </a:spcAft>
                        <a:buClrTx/>
                        <a:buSzTx/>
                        <a:buFontTx/>
                        <a:buNone/>
                        <a:tabLst/>
                        <a:defRPr/>
                      </a:pPr>
                      <a:r>
                        <a:rPr lang="ru-RU" sz="2400" b="1" kern="1200" dirty="0">
                          <a:solidFill>
                            <a:schemeClr val="lt1"/>
                          </a:solidFill>
                          <a:latin typeface="+mn-lt"/>
                          <a:ea typeface="+mn-ea"/>
                          <a:cs typeface="+mn-cs"/>
                        </a:rPr>
                        <a:t>  </a:t>
                      </a:r>
                      <a:r>
                        <a:rPr lang="ru-RU" sz="1600" b="1" kern="1200" dirty="0">
                          <a:solidFill>
                            <a:schemeClr val="lt1"/>
                          </a:solidFill>
                          <a:latin typeface="+mn-lt"/>
                          <a:ea typeface="+mn-ea"/>
                          <a:cs typeface="+mn-cs"/>
                        </a:rPr>
                        <a:t>Информация в электронной форме, подписанная квалифицированной электронной подписью, признается электронным документом, равнозначным документу на бумажном носителе, подписанному собственноручной подписью, и может применяться в любых правоотношениях в соответствии с законодательством Российской Федерации, кроме случая, если федеральными законами или принимаемыми в соответствии с ними нормативными правовыми актами установлено требование о необходимости составления документа исключительно на бумажном носителе.</a:t>
                      </a:r>
                      <a:r>
                        <a:rPr lang="ru-RU" sz="2000" b="1" kern="1200" dirty="0">
                          <a:solidFill>
                            <a:schemeClr val="lt1"/>
                          </a:solidFill>
                          <a:latin typeface="+mn-lt"/>
                          <a:ea typeface="+mn-ea"/>
                          <a:cs typeface="+mn-cs"/>
                        </a:rPr>
                        <a:t> </a:t>
                      </a:r>
                      <a:endParaRPr lang="en-US" sz="2000" b="1" kern="1200" dirty="0">
                        <a:solidFill>
                          <a:schemeClr val="lt1"/>
                        </a:solidFill>
                        <a:latin typeface="+mn-lt"/>
                        <a:ea typeface="+mn-ea"/>
                        <a:cs typeface="+mn-cs"/>
                      </a:endParaRPr>
                    </a:p>
                    <a:p>
                      <a:pPr algn="r"/>
                      <a:r>
                        <a:rPr lang="en-US" sz="2000" baseline="0" dirty="0"/>
                        <a:t> </a:t>
                      </a:r>
                      <a:r>
                        <a:rPr lang="ru-RU" sz="2000" baseline="0" dirty="0"/>
                        <a:t>  </a:t>
                      </a:r>
                      <a:endParaRPr lang="ru-RU" sz="2000" dirty="0"/>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dirty="0">
                          <a:solidFill>
                            <a:schemeClr val="tx1"/>
                          </a:solidFill>
                        </a:rPr>
                        <a:t>С какой даты прекращается прием отчетов за отчетный период?</a:t>
                      </a:r>
                    </a:p>
                  </a:txBody>
                  <a:tcPr/>
                </a:tc>
                <a:tc>
                  <a:txBody>
                    <a:bodyPr/>
                    <a:lstStyle/>
                    <a:p>
                      <a:pPr algn="r"/>
                      <a:r>
                        <a:rPr lang="ru-RU" sz="2000" b="1" kern="1200" baseline="0" dirty="0">
                          <a:solidFill>
                            <a:schemeClr val="tx1"/>
                          </a:solidFill>
                          <a:effectLst/>
                          <a:latin typeface="+mn-lt"/>
                          <a:ea typeface="+mn-ea"/>
                          <a:cs typeface="+mn-cs"/>
                        </a:rPr>
                        <a:t>Не прекращается никогда. Но после 1 апреля соответствующего года начинают применяться положения КоАП РФ за не соблюдение требований промышленной безопасности.</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11253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17</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164233705"/>
              </p:ext>
            </p:extLst>
          </p:nvPr>
        </p:nvGraphicFramePr>
        <p:xfrm>
          <a:off x="143223" y="764704"/>
          <a:ext cx="8928992" cy="5544616"/>
        </p:xfrm>
        <a:graphic>
          <a:graphicData uri="http://schemas.openxmlformats.org/drawingml/2006/table">
            <a:tbl>
              <a:tblPr firstRow="1" bandRow="1">
                <a:tableStyleId>{5C22544A-7EE6-4342-B048-85BDC9FD1C3A}</a:tableStyleId>
              </a:tblPr>
              <a:tblGrid>
                <a:gridCol w="3456384">
                  <a:extLst>
                    <a:ext uri="{9D8B030D-6E8A-4147-A177-3AD203B41FA5}">
                      <a16:colId xmlns:a16="http://schemas.microsoft.com/office/drawing/2014/main" val="20000"/>
                    </a:ext>
                  </a:extLst>
                </a:gridCol>
                <a:gridCol w="5472608">
                  <a:extLst>
                    <a:ext uri="{9D8B030D-6E8A-4147-A177-3AD203B41FA5}">
                      <a16:colId xmlns:a16="http://schemas.microsoft.com/office/drawing/2014/main" val="20001"/>
                    </a:ext>
                  </a:extLst>
                </a:gridCol>
              </a:tblGrid>
              <a:tr h="3481730">
                <a:tc>
                  <a:txBody>
                    <a:bodyPr/>
                    <a:lstStyle/>
                    <a:p>
                      <a:pPr algn="l"/>
                      <a:r>
                        <a:rPr lang="ru-RU" sz="2000" dirty="0"/>
                        <a:t>Если организация предоставила информацию в формате </a:t>
                      </a:r>
                      <a:r>
                        <a:rPr lang="en-US" sz="2000" dirty="0"/>
                        <a:t>word </a:t>
                      </a:r>
                      <a:r>
                        <a:rPr lang="ru-RU" sz="2000" dirty="0"/>
                        <a:t>в</a:t>
                      </a:r>
                      <a:r>
                        <a:rPr lang="ru-RU" sz="2000" baseline="0" dirty="0"/>
                        <a:t> электронном виде, будут ли они соответствовать требованиям? </a:t>
                      </a:r>
                      <a:endParaRPr lang="ru-RU" sz="2000" dirty="0"/>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000" dirty="0"/>
                        <a:t>Нет,  не будут.  В пункте 2 Требований, утв. приказом Ростехнадзора от 23.01.2014 № 25,</a:t>
                      </a:r>
                      <a:r>
                        <a:rPr lang="ru-RU" sz="2000" baseline="0" dirty="0"/>
                        <a:t> указаны два формата:</a:t>
                      </a:r>
                      <a:r>
                        <a:rPr lang="ru-RU" sz="1350" b="1" i="0" u="none" strike="noStrike" kern="1200" baseline="0" dirty="0">
                          <a:solidFill>
                            <a:schemeClr val="lt1"/>
                          </a:solidFill>
                          <a:latin typeface="+mn-lt"/>
                          <a:ea typeface="+mn-ea"/>
                          <a:cs typeface="+mn-cs"/>
                        </a:rPr>
                        <a:t>.</a:t>
                      </a:r>
                      <a:r>
                        <a:rPr lang="ru-RU" sz="2000" b="1" kern="1200" dirty="0" err="1">
                          <a:solidFill>
                            <a:schemeClr val="lt1"/>
                          </a:solidFill>
                          <a:latin typeface="+mn-lt"/>
                          <a:ea typeface="+mn-ea"/>
                          <a:cs typeface="+mn-cs"/>
                        </a:rPr>
                        <a:t>xls</a:t>
                      </a:r>
                      <a:r>
                        <a:rPr lang="ru-RU" sz="2000" b="1" kern="1200" dirty="0">
                          <a:solidFill>
                            <a:schemeClr val="lt1"/>
                          </a:solidFill>
                          <a:latin typeface="+mn-lt"/>
                          <a:ea typeface="+mn-ea"/>
                          <a:cs typeface="+mn-cs"/>
                        </a:rPr>
                        <a:t> или .</a:t>
                      </a:r>
                      <a:r>
                        <a:rPr lang="ru-RU" sz="2000" b="1" kern="1200" dirty="0" err="1">
                          <a:solidFill>
                            <a:schemeClr val="lt1"/>
                          </a:solidFill>
                          <a:latin typeface="+mn-lt"/>
                          <a:ea typeface="+mn-ea"/>
                          <a:cs typeface="+mn-cs"/>
                        </a:rPr>
                        <a:t>xlsx</a:t>
                      </a:r>
                      <a:r>
                        <a:rPr lang="ru-RU" sz="2000" b="1" kern="1200" dirty="0">
                          <a:solidFill>
                            <a:schemeClr val="lt1"/>
                          </a:solidFill>
                          <a:latin typeface="+mn-lt"/>
                          <a:ea typeface="+mn-ea"/>
                          <a:cs typeface="+mn-cs"/>
                        </a:rPr>
                        <a:t> на машиночитаемом носителе (компакт-диск, </a:t>
                      </a:r>
                      <a:r>
                        <a:rPr lang="ru-RU" sz="2000" b="1" kern="1200" dirty="0" err="1">
                          <a:solidFill>
                            <a:schemeClr val="lt1"/>
                          </a:solidFill>
                          <a:latin typeface="+mn-lt"/>
                          <a:ea typeface="+mn-ea"/>
                          <a:cs typeface="+mn-cs"/>
                        </a:rPr>
                        <a:t>usb</a:t>
                      </a:r>
                      <a:r>
                        <a:rPr lang="ru-RU" sz="2000" b="1" kern="1200" dirty="0">
                          <a:solidFill>
                            <a:schemeClr val="lt1"/>
                          </a:solidFill>
                          <a:latin typeface="+mn-lt"/>
                          <a:ea typeface="+mn-ea"/>
                          <a:cs typeface="+mn-cs"/>
                        </a:rPr>
                        <a:t> энергонезависимая память).</a:t>
                      </a:r>
                    </a:p>
                    <a:p>
                      <a:pPr marL="0" marR="0" indent="0" algn="r" defTabSz="685800" rtl="0" eaLnBrk="1" fontAlgn="auto" latinLnBrk="0" hangingPunct="1">
                        <a:lnSpc>
                          <a:spcPct val="100000"/>
                        </a:lnSpc>
                        <a:spcBef>
                          <a:spcPts val="0"/>
                        </a:spcBef>
                        <a:spcAft>
                          <a:spcPts val="0"/>
                        </a:spcAft>
                        <a:buClrTx/>
                        <a:buSzTx/>
                        <a:buFontTx/>
                        <a:buNone/>
                        <a:tabLst/>
                        <a:defRPr/>
                      </a:pPr>
                      <a:r>
                        <a:rPr lang="ru-RU" sz="2000" b="1" kern="1200" dirty="0">
                          <a:solidFill>
                            <a:schemeClr val="lt1"/>
                          </a:solidFill>
                          <a:latin typeface="+mn-lt"/>
                          <a:ea typeface="+mn-ea"/>
                          <a:cs typeface="+mn-cs"/>
                        </a:rPr>
                        <a:t>Такой отчет возвращается на доработку. Требований Федерального закона №</a:t>
                      </a:r>
                      <a:r>
                        <a:rPr lang="ru-RU" sz="2000" b="1" kern="1200" baseline="0" dirty="0">
                          <a:solidFill>
                            <a:schemeClr val="lt1"/>
                          </a:solidFill>
                          <a:latin typeface="+mn-lt"/>
                          <a:ea typeface="+mn-ea"/>
                          <a:cs typeface="+mn-cs"/>
                        </a:rPr>
                        <a:t> 116-ФЗ считается не выполненным. </a:t>
                      </a:r>
                      <a:endParaRPr lang="ru-RU" sz="2000" b="1" kern="1200" dirty="0">
                        <a:solidFill>
                          <a:schemeClr val="lt1"/>
                        </a:solidFill>
                        <a:latin typeface="+mn-lt"/>
                        <a:ea typeface="+mn-ea"/>
                        <a:cs typeface="+mn-cs"/>
                      </a:endParaRPr>
                    </a:p>
                    <a:p>
                      <a:pPr algn="r"/>
                      <a:endParaRPr lang="en-US" sz="2000" b="1" kern="1200" dirty="0">
                        <a:solidFill>
                          <a:schemeClr val="lt1"/>
                        </a:solidFill>
                        <a:latin typeface="+mn-lt"/>
                        <a:ea typeface="+mn-ea"/>
                        <a:cs typeface="+mn-cs"/>
                      </a:endParaRPr>
                    </a:p>
                    <a:p>
                      <a:pPr algn="r"/>
                      <a:r>
                        <a:rPr lang="en-US" sz="2000" baseline="0" dirty="0"/>
                        <a:t> </a:t>
                      </a:r>
                      <a:r>
                        <a:rPr lang="ru-RU" sz="2000" baseline="0" dirty="0"/>
                        <a:t>  </a:t>
                      </a:r>
                      <a:endParaRPr lang="ru-RU" sz="2000" dirty="0"/>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dirty="0">
                          <a:solidFill>
                            <a:schemeClr val="tx1"/>
                          </a:solidFill>
                        </a:rPr>
                        <a:t>В пункте 5.2. требуется указать документ, подтверждающий устранение нарушений. Какой это может</a:t>
                      </a:r>
                      <a:r>
                        <a:rPr lang="ru-RU" sz="2000" baseline="0" dirty="0">
                          <a:solidFill>
                            <a:schemeClr val="tx1"/>
                          </a:solidFill>
                        </a:rPr>
                        <a:t> быть документ?</a:t>
                      </a:r>
                      <a:endParaRPr lang="ru-RU" sz="2000" dirty="0">
                        <a:solidFill>
                          <a:schemeClr val="tx1"/>
                        </a:solidFill>
                      </a:endParaRPr>
                    </a:p>
                  </a:txBody>
                  <a:tcPr/>
                </a:tc>
                <a:tc>
                  <a:txBody>
                    <a:bodyPr/>
                    <a:lstStyle/>
                    <a:p>
                      <a:pPr algn="r"/>
                      <a:r>
                        <a:rPr lang="ru-RU" sz="2000" b="0" kern="1200" baseline="0" dirty="0">
                          <a:solidFill>
                            <a:schemeClr val="tx1"/>
                          </a:solidFill>
                          <a:effectLst/>
                          <a:latin typeface="+mn-lt"/>
                          <a:ea typeface="+mn-ea"/>
                          <a:cs typeface="+mn-cs"/>
                        </a:rPr>
                        <a:t>Любой, в зависимости от характера нарушения. Например, если нарушение – отсутствие полиса обязательного страхования, то указываются реквизиты (номер и дата) полиса.</a:t>
                      </a:r>
                      <a:endParaRPr lang="ru-RU" sz="2000" b="0"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85486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18</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580283799"/>
              </p:ext>
            </p:extLst>
          </p:nvPr>
        </p:nvGraphicFramePr>
        <p:xfrm>
          <a:off x="143223" y="764704"/>
          <a:ext cx="8928992" cy="5405224"/>
        </p:xfrm>
        <a:graphic>
          <a:graphicData uri="http://schemas.openxmlformats.org/drawingml/2006/table">
            <a:tbl>
              <a:tblPr firstRow="1" bandRow="1">
                <a:tableStyleId>{5C22544A-7EE6-4342-B048-85BDC9FD1C3A}</a:tableStyleId>
              </a:tblPr>
              <a:tblGrid>
                <a:gridCol w="4644801">
                  <a:extLst>
                    <a:ext uri="{9D8B030D-6E8A-4147-A177-3AD203B41FA5}">
                      <a16:colId xmlns:a16="http://schemas.microsoft.com/office/drawing/2014/main" val="20000"/>
                    </a:ext>
                  </a:extLst>
                </a:gridCol>
                <a:gridCol w="4284191">
                  <a:extLst>
                    <a:ext uri="{9D8B030D-6E8A-4147-A177-3AD203B41FA5}">
                      <a16:colId xmlns:a16="http://schemas.microsoft.com/office/drawing/2014/main" val="20001"/>
                    </a:ext>
                  </a:extLst>
                </a:gridCol>
              </a:tblGrid>
              <a:tr h="1656184">
                <a:tc>
                  <a:txBody>
                    <a:bodyPr/>
                    <a:lstStyle/>
                    <a:p>
                      <a:pPr algn="l"/>
                      <a:r>
                        <a:rPr lang="ru-RU" sz="2000" dirty="0"/>
                        <a:t>Если организация имеет в структуре своих ОПО большое количество ТУ (газопроводы), то их все необходимо указывать или можно как-то упростить?</a:t>
                      </a:r>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000" dirty="0"/>
                        <a:t>Указывать нужно все газопроводы, которые входят в состав ОПО</a:t>
                      </a:r>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dirty="0">
                          <a:solidFill>
                            <a:schemeClr val="tx1"/>
                          </a:solidFill>
                        </a:rPr>
                        <a:t>В Требованиях, утвержденных приказом Ростехнадзора от 23.01.2014 № 25,</a:t>
                      </a:r>
                      <a:r>
                        <a:rPr lang="ru-RU" sz="2000" baseline="0" dirty="0">
                          <a:solidFill>
                            <a:schemeClr val="tx1"/>
                          </a:solidFill>
                        </a:rPr>
                        <a:t> указано, что таблица является рекомендуемым образцом. Следует ли принимать отчет, если он представлен в иной форме, чем указано в 25 приказе. </a:t>
                      </a:r>
                      <a:endParaRPr lang="ru-RU" sz="2000" dirty="0">
                        <a:solidFill>
                          <a:schemeClr val="tx1"/>
                        </a:solidFill>
                      </a:endParaRPr>
                    </a:p>
                  </a:txBody>
                  <a:tcPr/>
                </a:tc>
                <a:tc>
                  <a:txBody>
                    <a:bodyPr/>
                    <a:lstStyle/>
                    <a:p>
                      <a:pPr algn="r"/>
                      <a:r>
                        <a:rPr lang="ru-RU" sz="2000" b="0" kern="1200" dirty="0">
                          <a:solidFill>
                            <a:schemeClr val="tx1"/>
                          </a:solidFill>
                          <a:effectLst/>
                          <a:latin typeface="+mn-lt"/>
                          <a:ea typeface="+mn-ea"/>
                          <a:cs typeface="+mn-cs"/>
                        </a:rPr>
                        <a:t>Слова «рекомендуемый образец» обозначают, что не</a:t>
                      </a:r>
                      <a:r>
                        <a:rPr lang="ru-RU" sz="2000" b="0" kern="1200" baseline="0" dirty="0">
                          <a:solidFill>
                            <a:schemeClr val="tx1"/>
                          </a:solidFill>
                          <a:effectLst/>
                          <a:latin typeface="+mn-lt"/>
                          <a:ea typeface="+mn-ea"/>
                          <a:cs typeface="+mn-cs"/>
                        </a:rPr>
                        <a:t> вся информация, представленная в таблице, подлежит заполнению. Например, если организация не эксплуатирует оборудование, работающее под давлением, то информация по нему не предоставляется. Если бы словосочетания «рекомендуемый образец» не было в начале таблице, то организация была бы обязана заполнять все поля.</a:t>
                      </a:r>
                      <a:r>
                        <a:rPr lang="ru-RU" sz="2000" b="0" kern="1200" dirty="0">
                          <a:solidFill>
                            <a:schemeClr val="tx1"/>
                          </a:solidFill>
                          <a:effectLst/>
                          <a:latin typeface="+mn-lt"/>
                          <a:ea typeface="+mn-ea"/>
                          <a:cs typeface="+mn-cs"/>
                        </a:rPr>
                        <a:t> </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19344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19</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48748174"/>
              </p:ext>
            </p:extLst>
          </p:nvPr>
        </p:nvGraphicFramePr>
        <p:xfrm>
          <a:off x="143223" y="764704"/>
          <a:ext cx="8928992" cy="5943600"/>
        </p:xfrm>
        <a:graphic>
          <a:graphicData uri="http://schemas.openxmlformats.org/drawingml/2006/table">
            <a:tbl>
              <a:tblPr firstRow="1" bandRow="1">
                <a:tableStyleId>{5C22544A-7EE6-4342-B048-85BDC9FD1C3A}</a:tableStyleId>
              </a:tblPr>
              <a:tblGrid>
                <a:gridCol w="4356769">
                  <a:extLst>
                    <a:ext uri="{9D8B030D-6E8A-4147-A177-3AD203B41FA5}">
                      <a16:colId xmlns:a16="http://schemas.microsoft.com/office/drawing/2014/main" val="20000"/>
                    </a:ext>
                  </a:extLst>
                </a:gridCol>
                <a:gridCol w="4572223">
                  <a:extLst>
                    <a:ext uri="{9D8B030D-6E8A-4147-A177-3AD203B41FA5}">
                      <a16:colId xmlns:a16="http://schemas.microsoft.com/office/drawing/2014/main" val="20001"/>
                    </a:ext>
                  </a:extLst>
                </a:gridCol>
              </a:tblGrid>
              <a:tr h="1656184">
                <a:tc>
                  <a:txBody>
                    <a:bodyPr/>
                    <a:lstStyle/>
                    <a:p>
                      <a:pPr algn="l"/>
                      <a:r>
                        <a:rPr lang="ru-RU" sz="1800" dirty="0"/>
                        <a:t>В случае несвоевременного предоставления отчета о производственном контроле, имеет ли право должностное лицо Ростехнадзора направить в организацию уведомление о месте составления протокола об административном правонарушении</a:t>
                      </a:r>
                      <a:r>
                        <a:rPr lang="ru-RU" sz="1800" baseline="0" dirty="0"/>
                        <a:t> без проведения документарных и внеплановых проверок? </a:t>
                      </a:r>
                      <a:endParaRPr lang="ru-RU" sz="1800" dirty="0"/>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1800" dirty="0"/>
                        <a:t>Должностное лицо обязано направить в организацию такое уведомление. Отсутствие</a:t>
                      </a:r>
                      <a:r>
                        <a:rPr lang="ru-RU" sz="1800" baseline="0" dirty="0"/>
                        <a:t> такого уведомления – это нарушение КоАП РФ и Федерального закона № 294-ФЗ.  </a:t>
                      </a:r>
                      <a:r>
                        <a:rPr lang="ru-RU" sz="1800" dirty="0"/>
                        <a:t> </a:t>
                      </a:r>
                    </a:p>
                  </a:txBody>
                  <a:tcPr/>
                </a:tc>
                <a:extLst>
                  <a:ext uri="{0D108BD9-81ED-4DB2-BD59-A6C34878D82A}">
                    <a16:rowId xmlns:a16="http://schemas.microsoft.com/office/drawing/2014/main" val="10000"/>
                  </a:ext>
                </a:extLst>
              </a:tr>
              <a:tr h="2062886">
                <a:tc>
                  <a:txBody>
                    <a:bodyPr/>
                    <a:lstStyle/>
                    <a:p>
                      <a:r>
                        <a:rPr lang="ru-RU" sz="1800" dirty="0">
                          <a:solidFill>
                            <a:schemeClr val="tx1"/>
                          </a:solidFill>
                        </a:rPr>
                        <a:t>Является ли непредставление сведений о производственном контроле основанием для проведения внеплановой</a:t>
                      </a:r>
                      <a:r>
                        <a:rPr lang="ru-RU" sz="1800" baseline="0" dirty="0">
                          <a:solidFill>
                            <a:schemeClr val="tx1"/>
                          </a:solidFill>
                        </a:rPr>
                        <a:t> проверки по основаниям, предусмотренным пунктом 2 части 2 </a:t>
                      </a:r>
                      <a:r>
                        <a:rPr lang="ru-RU" sz="1800" kern="1200" dirty="0">
                          <a:solidFill>
                            <a:schemeClr val="tx1"/>
                          </a:solidFill>
                          <a:latin typeface="+mn-lt"/>
                          <a:ea typeface="+mn-ea"/>
                          <a:cs typeface="+mn-cs"/>
                        </a:rPr>
                        <a:t>статьи 10 Федерального закона от 26.12.2008 № 294-ФЗ</a:t>
                      </a:r>
                    </a:p>
                    <a:p>
                      <a:r>
                        <a:rPr lang="ru-RU" sz="1800" kern="1200" dirty="0">
                          <a:solidFill>
                            <a:schemeClr val="tx1"/>
                          </a:solidFill>
                          <a:latin typeface="+mn-lt"/>
                          <a:ea typeface="+mn-ea"/>
                          <a:cs typeface="+mn-cs"/>
                        </a:rPr>
                        <a:t>«О защите прав юридических лиц и индивидуальных предпринимателей при осуществлении государственного контроля (надзора) и муниципального контроля»?</a:t>
                      </a:r>
                    </a:p>
                    <a:p>
                      <a:pPr marL="0" marR="0" lvl="0" indent="0" algn="l" defTabSz="685800" rtl="0" eaLnBrk="1" fontAlgn="auto" latinLnBrk="0" hangingPunct="1">
                        <a:lnSpc>
                          <a:spcPct val="100000"/>
                        </a:lnSpc>
                        <a:spcBef>
                          <a:spcPts val="0"/>
                        </a:spcBef>
                        <a:spcAft>
                          <a:spcPts val="0"/>
                        </a:spcAft>
                        <a:buClrTx/>
                        <a:buSzTx/>
                        <a:buFontTx/>
                        <a:buNone/>
                        <a:tabLst/>
                        <a:defRPr/>
                      </a:pPr>
                      <a:endParaRPr lang="ru-RU" sz="1800" dirty="0">
                        <a:solidFill>
                          <a:schemeClr val="tx1"/>
                        </a:solidFill>
                      </a:endParaRPr>
                    </a:p>
                  </a:txBody>
                  <a:tcPr/>
                </a:tc>
                <a:tc>
                  <a:txBody>
                    <a:bodyPr/>
                    <a:lstStyle/>
                    <a:p>
                      <a:pPr algn="r"/>
                      <a:r>
                        <a:rPr lang="ru-RU" sz="1800" b="0" kern="1200" dirty="0">
                          <a:solidFill>
                            <a:schemeClr val="tx1"/>
                          </a:solidFill>
                          <a:effectLst/>
                          <a:latin typeface="+mn-lt"/>
                          <a:ea typeface="+mn-ea"/>
                          <a:cs typeface="+mn-cs"/>
                        </a:rPr>
                        <a:t>Отчет о производственном контроле свидетельствует о том, что он осуществляется. Отсутствие производственного контроля может нести</a:t>
                      </a:r>
                      <a:r>
                        <a:rPr lang="ru-RU" sz="1800" b="0" kern="1200" baseline="0" dirty="0">
                          <a:solidFill>
                            <a:schemeClr val="tx1"/>
                          </a:solidFill>
                          <a:effectLst/>
                          <a:latin typeface="+mn-lt"/>
                          <a:ea typeface="+mn-ea"/>
                          <a:cs typeface="+mn-cs"/>
                        </a:rPr>
                        <a:t> угрозу жизни и здоровью граждан.</a:t>
                      </a:r>
                    </a:p>
                    <a:p>
                      <a:pPr algn="r"/>
                      <a:r>
                        <a:rPr lang="ru-RU" sz="1800" b="0" kern="1200" baseline="0" dirty="0">
                          <a:solidFill>
                            <a:schemeClr val="tx1"/>
                          </a:solidFill>
                          <a:effectLst/>
                          <a:latin typeface="+mn-lt"/>
                          <a:ea typeface="+mn-ea"/>
                          <a:cs typeface="+mn-cs"/>
                        </a:rPr>
                        <a:t>Несвоевременное предоставление информации о производственном контроле не может быть основанием для проведения внеплановой проверки.  </a:t>
                      </a:r>
                      <a:endParaRPr lang="ru-RU" sz="1800" b="0"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70633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Стрелка вниз 24"/>
          <p:cNvSpPr/>
          <p:nvPr/>
        </p:nvSpPr>
        <p:spPr>
          <a:xfrm>
            <a:off x="5973526" y="610616"/>
            <a:ext cx="2702930" cy="4944433"/>
          </a:xfrm>
          <a:prstGeom prst="downArrow">
            <a:avLst>
              <a:gd name="adj1" fmla="val 72430"/>
              <a:gd name="adj2" fmla="val 98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TextBox 19"/>
          <p:cNvSpPr txBox="1"/>
          <p:nvPr/>
        </p:nvSpPr>
        <p:spPr>
          <a:xfrm>
            <a:off x="6172863" y="2591330"/>
            <a:ext cx="2304255" cy="1477328"/>
          </a:xfrm>
          <a:prstGeom prst="rect">
            <a:avLst/>
          </a:prstGeom>
          <a:noFill/>
        </p:spPr>
        <p:txBody>
          <a:bodyPr wrap="square" rtlCol="0">
            <a:spAutoFit/>
          </a:bodyPr>
          <a:lstStyle/>
          <a:p>
            <a:pPr lvl="0" algn="ctr"/>
            <a:r>
              <a:rPr lang="ru-RU" dirty="0"/>
              <a:t>Постановление Правительства РФ </a:t>
            </a:r>
            <a:br>
              <a:rPr lang="ru-RU" dirty="0"/>
            </a:br>
            <a:r>
              <a:rPr lang="ru-RU" dirty="0"/>
              <a:t>от 10.03.1999 </a:t>
            </a:r>
            <a:br>
              <a:rPr lang="ru-RU" dirty="0"/>
            </a:br>
            <a:r>
              <a:rPr lang="ru-RU" dirty="0"/>
              <a:t>№ 263 </a:t>
            </a:r>
            <a:br>
              <a:rPr lang="ru-RU" dirty="0"/>
            </a:br>
            <a:r>
              <a:rPr lang="ru-RU" sz="1600" dirty="0"/>
              <a:t>(ПП РФ 263)</a:t>
            </a:r>
          </a:p>
        </p:txBody>
      </p:sp>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a:t>
            </a:fld>
            <a:endParaRPr lang="ru-RU" dirty="0"/>
          </a:p>
        </p:txBody>
      </p:sp>
      <p:sp>
        <p:nvSpPr>
          <p:cNvPr id="3" name="Line 2"/>
          <p:cNvSpPr>
            <a:spLocks noChangeShapeType="1"/>
          </p:cNvSpPr>
          <p:nvPr/>
        </p:nvSpPr>
        <p:spPr bwMode="auto">
          <a:xfrm flipV="1">
            <a:off x="3244" y="548680"/>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15434" y="0"/>
            <a:ext cx="9179718" cy="523220"/>
          </a:xfrm>
          <a:prstGeom prst="rect">
            <a:avLst/>
          </a:prstGeom>
        </p:spPr>
        <p:txBody>
          <a:bodyPr wrap="square">
            <a:spAutoFit/>
          </a:bodyPr>
          <a:lstStyle/>
          <a:p>
            <a:pPr algn="r"/>
            <a:r>
              <a:rPr kumimoji="1" lang="ru-RU" sz="2800" dirty="0">
                <a:latin typeface="Arial" pitchFamily="34" charset="0"/>
                <a:cs typeface="Arial" pitchFamily="34" charset="0"/>
              </a:rPr>
              <a:t>Нормативная правовая основа</a:t>
            </a:r>
          </a:p>
        </p:txBody>
      </p:sp>
      <p:sp>
        <p:nvSpPr>
          <p:cNvPr id="6" name="Скругленный прямоугольник 5"/>
          <p:cNvSpPr/>
          <p:nvPr/>
        </p:nvSpPr>
        <p:spPr>
          <a:xfrm>
            <a:off x="107504" y="610616"/>
            <a:ext cx="6101026" cy="1522240"/>
          </a:xfrm>
          <a:prstGeom prst="roundRect">
            <a:avLst/>
          </a:prstGeom>
          <a:solidFill>
            <a:srgbClr val="92D050">
              <a:alpha val="6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defTabSz="622300">
              <a:lnSpc>
                <a:spcPct val="90000"/>
              </a:lnSpc>
              <a:spcBef>
                <a:spcPts val="600"/>
              </a:spcBef>
              <a:spcAft>
                <a:spcPts val="0"/>
              </a:spcAft>
              <a:buFont typeface="Courier New" pitchFamily="49" charset="0"/>
              <a:buChar char="o"/>
            </a:pPr>
            <a:r>
              <a:rPr lang="ru-RU" dirty="0">
                <a:solidFill>
                  <a:schemeClr val="tx1"/>
                </a:solidFill>
              </a:rPr>
              <a:t>Организация обязана организовывать и осуществлять производственный контроль </a:t>
            </a:r>
          </a:p>
          <a:p>
            <a:pPr marL="285750" lvl="1" indent="-285750" defTabSz="622300">
              <a:lnSpc>
                <a:spcPct val="90000"/>
              </a:lnSpc>
              <a:spcBef>
                <a:spcPts val="600"/>
              </a:spcBef>
              <a:spcAft>
                <a:spcPts val="0"/>
              </a:spcAft>
              <a:buFont typeface="Courier New" pitchFamily="49" charset="0"/>
              <a:buChar char="o"/>
            </a:pPr>
            <a:r>
              <a:rPr lang="ru-RU" dirty="0">
                <a:solidFill>
                  <a:schemeClr val="tx1"/>
                </a:solidFill>
              </a:rPr>
              <a:t>Требования к форме представления сведений об организации производственного контроля устанавливаются государством</a:t>
            </a:r>
          </a:p>
        </p:txBody>
      </p:sp>
      <p:sp>
        <p:nvSpPr>
          <p:cNvPr id="15" name="Скругленный прямоугольник 14"/>
          <p:cNvSpPr/>
          <p:nvPr/>
        </p:nvSpPr>
        <p:spPr>
          <a:xfrm>
            <a:off x="107504" y="2331852"/>
            <a:ext cx="6101026" cy="1728192"/>
          </a:xfrm>
          <a:prstGeom prst="roundRect">
            <a:avLst/>
          </a:prstGeom>
          <a:solidFill>
            <a:srgbClr val="92D050">
              <a:alpha val="6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defTabSz="622300">
              <a:lnSpc>
                <a:spcPct val="90000"/>
              </a:lnSpc>
              <a:spcBef>
                <a:spcPts val="600"/>
              </a:spcBef>
              <a:spcAft>
                <a:spcPts val="0"/>
              </a:spcAft>
              <a:buFont typeface="Courier New" pitchFamily="49" charset="0"/>
              <a:buChar char="o"/>
            </a:pPr>
            <a:r>
              <a:rPr lang="ru-RU" dirty="0">
                <a:solidFill>
                  <a:schemeClr val="tx1"/>
                </a:solidFill>
              </a:rPr>
              <a:t>Организация обязана представлять сведения ежегодно, до 1 апреля</a:t>
            </a:r>
          </a:p>
          <a:p>
            <a:pPr marL="285750" lvl="1" indent="-285750" defTabSz="622300">
              <a:lnSpc>
                <a:spcPct val="90000"/>
              </a:lnSpc>
              <a:spcBef>
                <a:spcPts val="600"/>
              </a:spcBef>
              <a:spcAft>
                <a:spcPts val="0"/>
              </a:spcAft>
              <a:buFont typeface="Courier New" pitchFamily="49" charset="0"/>
              <a:buChar char="o"/>
            </a:pPr>
            <a:r>
              <a:rPr lang="ru-RU" dirty="0">
                <a:solidFill>
                  <a:schemeClr val="tx1"/>
                </a:solidFill>
              </a:rPr>
              <a:t>Ростехнадзор ответственен за установление требований к форме предоставления сведений</a:t>
            </a:r>
          </a:p>
        </p:txBody>
      </p:sp>
      <p:sp>
        <p:nvSpPr>
          <p:cNvPr id="16" name="Скругленный прямоугольник 15"/>
          <p:cNvSpPr/>
          <p:nvPr/>
        </p:nvSpPr>
        <p:spPr>
          <a:xfrm>
            <a:off x="107504" y="4314619"/>
            <a:ext cx="6101026" cy="864096"/>
          </a:xfrm>
          <a:prstGeom prst="roundRect">
            <a:avLst/>
          </a:prstGeom>
          <a:solidFill>
            <a:srgbClr val="92D050">
              <a:alpha val="6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defTabSz="622300">
              <a:lnSpc>
                <a:spcPct val="90000"/>
              </a:lnSpc>
              <a:spcBef>
                <a:spcPts val="600"/>
              </a:spcBef>
              <a:spcAft>
                <a:spcPts val="0"/>
              </a:spcAft>
              <a:buFont typeface="Courier New" pitchFamily="49" charset="0"/>
              <a:buChar char="o"/>
            </a:pPr>
            <a:r>
              <a:rPr lang="ru-RU" dirty="0">
                <a:solidFill>
                  <a:schemeClr val="tx1"/>
                </a:solidFill>
              </a:rPr>
              <a:t>Утверждение требований к форме предоставления сведений</a:t>
            </a:r>
          </a:p>
        </p:txBody>
      </p:sp>
      <p:sp>
        <p:nvSpPr>
          <p:cNvPr id="18" name="TextBox 17"/>
          <p:cNvSpPr txBox="1"/>
          <p:nvPr/>
        </p:nvSpPr>
        <p:spPr>
          <a:xfrm>
            <a:off x="6372201" y="771417"/>
            <a:ext cx="2016224" cy="1477328"/>
          </a:xfrm>
          <a:prstGeom prst="rect">
            <a:avLst/>
          </a:prstGeom>
          <a:noFill/>
        </p:spPr>
        <p:txBody>
          <a:bodyPr wrap="square" rtlCol="0">
            <a:spAutoFit/>
          </a:bodyPr>
          <a:lstStyle/>
          <a:p>
            <a:pPr lvl="0" algn="ctr"/>
            <a:r>
              <a:rPr lang="ru-RU" dirty="0"/>
              <a:t>Федеральный закон </a:t>
            </a:r>
            <a:br>
              <a:rPr lang="ru-RU" dirty="0"/>
            </a:br>
            <a:r>
              <a:rPr lang="ru-RU" dirty="0"/>
              <a:t>от 20.06.1997 </a:t>
            </a:r>
            <a:br>
              <a:rPr lang="ru-RU" dirty="0"/>
            </a:br>
            <a:r>
              <a:rPr lang="ru-RU" dirty="0"/>
              <a:t>№ 116-ФЗ </a:t>
            </a:r>
            <a:r>
              <a:rPr lang="ru-RU" sz="1600" dirty="0"/>
              <a:t>(далее - 116-ФЗ)</a:t>
            </a:r>
          </a:p>
        </p:txBody>
      </p:sp>
      <p:sp>
        <p:nvSpPr>
          <p:cNvPr id="22" name="TextBox 21"/>
          <p:cNvSpPr txBox="1"/>
          <p:nvPr/>
        </p:nvSpPr>
        <p:spPr>
          <a:xfrm>
            <a:off x="6208531" y="4160238"/>
            <a:ext cx="2179894" cy="1200329"/>
          </a:xfrm>
          <a:prstGeom prst="rect">
            <a:avLst/>
          </a:prstGeom>
          <a:noFill/>
        </p:spPr>
        <p:txBody>
          <a:bodyPr wrap="square" rtlCol="0">
            <a:spAutoFit/>
          </a:bodyPr>
          <a:lstStyle/>
          <a:p>
            <a:pPr lvl="0" algn="ctr"/>
            <a:r>
              <a:rPr lang="ru-RU" dirty="0"/>
              <a:t>Приказ Ростехнадзора </a:t>
            </a:r>
            <a:br>
              <a:rPr lang="ru-RU" dirty="0"/>
            </a:br>
            <a:r>
              <a:rPr lang="ru-RU" dirty="0"/>
              <a:t>от 23.01.2014 </a:t>
            </a:r>
            <a:br>
              <a:rPr lang="ru-RU" dirty="0"/>
            </a:br>
            <a:r>
              <a:rPr lang="ru-RU" dirty="0"/>
              <a:t>№ 25</a:t>
            </a:r>
          </a:p>
        </p:txBody>
      </p:sp>
      <p:sp>
        <p:nvSpPr>
          <p:cNvPr id="4" name="Прямоугольник 3"/>
          <p:cNvSpPr/>
          <p:nvPr/>
        </p:nvSpPr>
        <p:spPr>
          <a:xfrm>
            <a:off x="107504" y="5397373"/>
            <a:ext cx="8369614" cy="1477328"/>
          </a:xfrm>
          <a:prstGeom prst="rect">
            <a:avLst/>
          </a:prstGeom>
        </p:spPr>
        <p:txBody>
          <a:bodyPr wrap="square">
            <a:spAutoFit/>
          </a:bodyPr>
          <a:lstStyle/>
          <a:p>
            <a:pPr algn="just"/>
            <a:r>
              <a:rPr lang="ru-RU" u="sng" dirty="0"/>
              <a:t>Приказ Ростехнадзора от 26.03.2015 № 123 </a:t>
            </a:r>
            <a:r>
              <a:rPr lang="ru-RU" dirty="0"/>
              <a:t>«О внедрении </a:t>
            </a:r>
            <a:br>
              <a:rPr lang="ru-RU" dirty="0"/>
            </a:br>
            <a:r>
              <a:rPr lang="ru-RU" dirty="0"/>
              <a:t>в промышленную эксплуатацию подсистемы «СПК-Мониторинг» Комплексной системы информатизации Ростехнадзора»: пункт 3.2. Начиная с 01.04.2015 обеспечить внесение сведений об организации производственного контроля в систему. </a:t>
            </a:r>
          </a:p>
        </p:txBody>
      </p:sp>
    </p:spTree>
    <p:extLst>
      <p:ext uri="{BB962C8B-B14F-4D97-AF65-F5344CB8AC3E}">
        <p14:creationId xmlns:p14="http://schemas.microsoft.com/office/powerpoint/2010/main" val="466080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20</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806310616"/>
              </p:ext>
            </p:extLst>
          </p:nvPr>
        </p:nvGraphicFramePr>
        <p:xfrm>
          <a:off x="105077" y="620688"/>
          <a:ext cx="8928992" cy="5212080"/>
        </p:xfrm>
        <a:graphic>
          <a:graphicData uri="http://schemas.openxmlformats.org/drawingml/2006/table">
            <a:tbl>
              <a:tblPr firstRow="1" bandRow="1">
                <a:tableStyleId>{5C22544A-7EE6-4342-B048-85BDC9FD1C3A}</a:tableStyleId>
              </a:tblPr>
              <a:tblGrid>
                <a:gridCol w="4356769">
                  <a:extLst>
                    <a:ext uri="{9D8B030D-6E8A-4147-A177-3AD203B41FA5}">
                      <a16:colId xmlns:a16="http://schemas.microsoft.com/office/drawing/2014/main" val="20000"/>
                    </a:ext>
                  </a:extLst>
                </a:gridCol>
                <a:gridCol w="4572223">
                  <a:extLst>
                    <a:ext uri="{9D8B030D-6E8A-4147-A177-3AD203B41FA5}">
                      <a16:colId xmlns:a16="http://schemas.microsoft.com/office/drawing/2014/main" val="20001"/>
                    </a:ext>
                  </a:extLst>
                </a:gridCol>
              </a:tblGrid>
              <a:tr h="1656184">
                <a:tc>
                  <a:txBody>
                    <a:bodyPr/>
                    <a:lstStyle/>
                    <a:p>
                      <a:pPr algn="l"/>
                      <a:r>
                        <a:rPr lang="ru-RU" sz="2200" dirty="0"/>
                        <a:t>Проводить ли проверки по непредставлению сведений о производственном контроле за</a:t>
                      </a:r>
                      <a:r>
                        <a:rPr lang="ru-RU" sz="2200" baseline="0" dirty="0"/>
                        <a:t> 2014 г. в 2016 г.?</a:t>
                      </a:r>
                      <a:endParaRPr lang="ru-RU" sz="2200" dirty="0"/>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200" dirty="0"/>
                        <a:t>Срок давности для</a:t>
                      </a:r>
                      <a:r>
                        <a:rPr lang="ru-RU" sz="2200" baseline="0" dirty="0"/>
                        <a:t> привлечения за </a:t>
                      </a:r>
                      <a:r>
                        <a:rPr lang="ru-RU" sz="2200" baseline="0" dirty="0" err="1"/>
                        <a:t>непредоставление</a:t>
                      </a:r>
                      <a:r>
                        <a:rPr lang="ru-RU" sz="2200" baseline="0" dirty="0"/>
                        <a:t> сведений о ПК составляет 1 год.  Таким образом до 1 апреля 2016 г.  Правомерно составить протокол и вынести соответствующее постановление по делу. Проведение проверки не обязательно.</a:t>
                      </a:r>
                      <a:endParaRPr lang="ru-RU" sz="2200" dirty="0"/>
                    </a:p>
                  </a:txBody>
                  <a:tcPr/>
                </a:tc>
                <a:extLst>
                  <a:ext uri="{0D108BD9-81ED-4DB2-BD59-A6C34878D82A}">
                    <a16:rowId xmlns:a16="http://schemas.microsoft.com/office/drawing/2014/main" val="10000"/>
                  </a:ext>
                </a:extLst>
              </a:tr>
              <a:tr h="2062886">
                <a:tc>
                  <a:txBody>
                    <a:bodyPr/>
                    <a:lstStyle/>
                    <a:p>
                      <a:r>
                        <a:rPr lang="ru-RU" sz="2200" dirty="0">
                          <a:solidFill>
                            <a:schemeClr val="tx1"/>
                          </a:solidFill>
                        </a:rPr>
                        <a:t>Каким должен быть вид проверки (документарная</a:t>
                      </a:r>
                      <a:r>
                        <a:rPr lang="ru-RU" sz="2200" baseline="0" dirty="0">
                          <a:solidFill>
                            <a:schemeClr val="tx1"/>
                          </a:solidFill>
                        </a:rPr>
                        <a:t> или выездная) по контролю за исполнением предписания за непредставление сведений о производственном контроле?</a:t>
                      </a:r>
                      <a:endParaRPr lang="ru-RU" sz="2200" kern="1200" dirty="0">
                        <a:solidFill>
                          <a:schemeClr val="tx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ru-RU" sz="2200" dirty="0">
                        <a:solidFill>
                          <a:schemeClr val="tx1"/>
                        </a:solidFill>
                      </a:endParaRPr>
                    </a:p>
                  </a:txBody>
                  <a:tcPr/>
                </a:tc>
                <a:tc>
                  <a:txBody>
                    <a:bodyPr/>
                    <a:lstStyle/>
                    <a:p>
                      <a:pPr algn="r"/>
                      <a:r>
                        <a:rPr lang="ru-RU" sz="2200" b="0" kern="1200" dirty="0">
                          <a:solidFill>
                            <a:schemeClr val="tx1"/>
                          </a:solidFill>
                          <a:effectLst/>
                          <a:latin typeface="+mn-lt"/>
                          <a:ea typeface="+mn-ea"/>
                          <a:cs typeface="+mn-cs"/>
                        </a:rPr>
                        <a:t>Вид проверки – выездная и в качестве</a:t>
                      </a:r>
                      <a:r>
                        <a:rPr lang="ru-RU" sz="2200" b="0" kern="1200" baseline="0" dirty="0">
                          <a:solidFill>
                            <a:schemeClr val="tx1"/>
                          </a:solidFill>
                          <a:effectLst/>
                          <a:latin typeface="+mn-lt"/>
                          <a:ea typeface="+mn-ea"/>
                          <a:cs typeface="+mn-cs"/>
                        </a:rPr>
                        <a:t> предмета проверки обязательно указывается проверка исполнения ранее выданного предписания (а не контроль за предоставление сведений о производственном контроле)</a:t>
                      </a:r>
                      <a:endParaRPr lang="ru-RU" sz="2200" b="0"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04034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21</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364295628"/>
              </p:ext>
            </p:extLst>
          </p:nvPr>
        </p:nvGraphicFramePr>
        <p:xfrm>
          <a:off x="35719" y="620688"/>
          <a:ext cx="9009682" cy="6124336"/>
        </p:xfrm>
        <a:graphic>
          <a:graphicData uri="http://schemas.openxmlformats.org/drawingml/2006/table">
            <a:tbl>
              <a:tblPr firstRow="1" bandRow="1">
                <a:tableStyleId>{5C22544A-7EE6-4342-B048-85BDC9FD1C3A}</a:tableStyleId>
              </a:tblPr>
              <a:tblGrid>
                <a:gridCol w="4323482">
                  <a:extLst>
                    <a:ext uri="{9D8B030D-6E8A-4147-A177-3AD203B41FA5}">
                      <a16:colId xmlns:a16="http://schemas.microsoft.com/office/drawing/2014/main" val="20000"/>
                    </a:ext>
                  </a:extLst>
                </a:gridCol>
                <a:gridCol w="4686200">
                  <a:extLst>
                    <a:ext uri="{9D8B030D-6E8A-4147-A177-3AD203B41FA5}">
                      <a16:colId xmlns:a16="http://schemas.microsoft.com/office/drawing/2014/main" val="20001"/>
                    </a:ext>
                  </a:extLst>
                </a:gridCol>
              </a:tblGrid>
              <a:tr h="3421015">
                <a:tc>
                  <a:txBody>
                    <a:bodyPr/>
                    <a:lstStyle/>
                    <a:p>
                      <a:pPr algn="l"/>
                      <a:r>
                        <a:rPr lang="ru-RU" sz="1600" dirty="0"/>
                        <a:t>Должно ли квалифицироваться непредставление сведений о производственном контроле как нарушение требований промышленной безопасности,</a:t>
                      </a:r>
                      <a:r>
                        <a:rPr lang="ru-RU" sz="1600" baseline="0" dirty="0"/>
                        <a:t> ответственность за которое предусматривается статьей 9.1. КоАП РФ.</a:t>
                      </a:r>
                      <a:endParaRPr lang="ru-RU" sz="1600" dirty="0"/>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1600" dirty="0"/>
                        <a:t>Да. Пункт</a:t>
                      </a:r>
                      <a:r>
                        <a:rPr lang="ru-RU" sz="1600" baseline="0" dirty="0"/>
                        <a:t> 1 статьи 11 Федерального закона </a:t>
                      </a:r>
                      <a:r>
                        <a:rPr lang="ru-RU" sz="1600" b="1" kern="1200" dirty="0">
                          <a:solidFill>
                            <a:schemeClr val="lt1"/>
                          </a:solidFill>
                          <a:latin typeface="+mn-lt"/>
                          <a:ea typeface="+mn-ea"/>
                          <a:cs typeface="+mn-cs"/>
                        </a:rPr>
                        <a:t>от 21.07.1997 N 116-ФЗ «О промышленной безопасности опасных производственных объектов» устанавливает, что все </a:t>
                      </a:r>
                    </a:p>
                    <a:p>
                      <a:pPr marL="0" marR="0" indent="0" algn="r" defTabSz="685800" rtl="0" eaLnBrk="1" fontAlgn="auto" latinLnBrk="0" hangingPunct="1">
                        <a:lnSpc>
                          <a:spcPct val="100000"/>
                        </a:lnSpc>
                        <a:spcBef>
                          <a:spcPts val="0"/>
                        </a:spcBef>
                        <a:spcAft>
                          <a:spcPts val="0"/>
                        </a:spcAft>
                        <a:buClrTx/>
                        <a:buSzTx/>
                        <a:buFontTx/>
                        <a:buNone/>
                        <a:tabLst/>
                        <a:defRPr/>
                      </a:pPr>
                      <a:r>
                        <a:rPr lang="ru-RU" sz="1600" b="1" kern="1200" dirty="0">
                          <a:solidFill>
                            <a:schemeClr val="lt1"/>
                          </a:solidFill>
                          <a:latin typeface="+mn-lt"/>
                          <a:ea typeface="+mn-ea"/>
                          <a:cs typeface="+mn-cs"/>
                        </a:rPr>
                        <a:t>Организации, эксплуатирующие опасный производственный объект, обязаны организовывать и осуществлять производственный контроль за соблюдением требований промышленной безопасности в соответствии с требованиями, устанавливаемыми Правительством Российской Федерации.  </a:t>
                      </a:r>
                    </a:p>
                  </a:txBody>
                  <a:tcPr/>
                </a:tc>
                <a:extLst>
                  <a:ext uri="{0D108BD9-81ED-4DB2-BD59-A6C34878D82A}">
                    <a16:rowId xmlns:a16="http://schemas.microsoft.com/office/drawing/2014/main" val="10000"/>
                  </a:ext>
                </a:extLst>
              </a:tr>
              <a:tr h="2703321">
                <a:tc>
                  <a:txBody>
                    <a:bodyPr/>
                    <a:lstStyle/>
                    <a:p>
                      <a:r>
                        <a:rPr lang="ru-RU" sz="1600" dirty="0">
                          <a:solidFill>
                            <a:schemeClr val="tx1"/>
                          </a:solidFill>
                        </a:rPr>
                        <a:t>Достаточность служебной записки инспектора с информацией о мониторинге предоставления отчетов</a:t>
                      </a:r>
                      <a:r>
                        <a:rPr lang="ru-RU" sz="1600" baseline="0" dirty="0">
                          <a:solidFill>
                            <a:schemeClr val="tx1"/>
                          </a:solidFill>
                        </a:rPr>
                        <a:t> о ПК</a:t>
                      </a:r>
                      <a:r>
                        <a:rPr lang="ru-RU" sz="1600" dirty="0">
                          <a:solidFill>
                            <a:schemeClr val="tx1"/>
                          </a:solidFill>
                        </a:rPr>
                        <a:t> для инициирования внеплановой документарной проверки по непредставлению сведений о производственном контроле.</a:t>
                      </a:r>
                      <a:r>
                        <a:rPr lang="ru-RU" sz="1600" baseline="0" dirty="0">
                          <a:solidFill>
                            <a:schemeClr val="tx1"/>
                          </a:solidFill>
                        </a:rPr>
                        <a:t> </a:t>
                      </a:r>
                      <a:endParaRPr lang="ru-RU" sz="1600" kern="1200" dirty="0">
                        <a:solidFill>
                          <a:schemeClr val="tx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ru-RU" sz="1600" dirty="0">
                        <a:solidFill>
                          <a:schemeClr val="tx1"/>
                        </a:solidFill>
                      </a:endParaRPr>
                    </a:p>
                  </a:txBody>
                  <a:tcPr/>
                </a:tc>
                <a:tc>
                  <a:txBody>
                    <a:bodyPr/>
                    <a:lstStyle/>
                    <a:p>
                      <a:pPr algn="r"/>
                      <a:r>
                        <a:rPr lang="ru-RU" sz="1600" b="0" kern="1200" dirty="0">
                          <a:solidFill>
                            <a:schemeClr val="tx1"/>
                          </a:solidFill>
                          <a:effectLst/>
                          <a:latin typeface="+mn-lt"/>
                          <a:ea typeface="+mn-ea"/>
                          <a:cs typeface="+mn-cs"/>
                        </a:rPr>
                        <a:t>Служебной</a:t>
                      </a:r>
                      <a:r>
                        <a:rPr lang="ru-RU" sz="1600" b="0" kern="1200" baseline="0" dirty="0">
                          <a:solidFill>
                            <a:schemeClr val="tx1"/>
                          </a:solidFill>
                          <a:effectLst/>
                          <a:latin typeface="+mn-lt"/>
                          <a:ea typeface="+mn-ea"/>
                          <a:cs typeface="+mn-cs"/>
                        </a:rPr>
                        <a:t> записки достаточно, при этом она должна содержать основания, предусмотренные Федеральным законом № 294-ФЗ. Служебная записка должна содержать подробное описание ситуации: почему отсутствие информации о ПК может привести к причинению вреда (создает угрозу) жизни и здоровью. То есть факта непредставления сведений не достаточно. </a:t>
                      </a:r>
                      <a:endParaRPr lang="ru-RU" sz="1600" b="0"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08443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22</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173138681"/>
              </p:ext>
            </p:extLst>
          </p:nvPr>
        </p:nvGraphicFramePr>
        <p:xfrm>
          <a:off x="268620" y="764704"/>
          <a:ext cx="8678198" cy="6011570"/>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3481730">
                <a:tc>
                  <a:txBody>
                    <a:bodyPr/>
                    <a:lstStyle/>
                    <a:p>
                      <a:pPr algn="l"/>
                      <a:r>
                        <a:rPr lang="ru-RU" sz="2000" b="1" kern="1200" dirty="0">
                          <a:solidFill>
                            <a:schemeClr val="lt1"/>
                          </a:solidFill>
                          <a:effectLst/>
                          <a:latin typeface="+mn-lt"/>
                          <a:ea typeface="+mn-ea"/>
                          <a:cs typeface="+mn-cs"/>
                        </a:rPr>
                        <a:t>У большинства предприятий</a:t>
                      </a:r>
                      <a:r>
                        <a:rPr lang="ru-RU" sz="2000" b="1" kern="1200" baseline="0" dirty="0">
                          <a:solidFill>
                            <a:schemeClr val="lt1"/>
                          </a:solidFill>
                          <a:effectLst/>
                          <a:latin typeface="+mn-lt"/>
                          <a:ea typeface="+mn-ea"/>
                          <a:cs typeface="+mn-cs"/>
                        </a:rPr>
                        <a:t> отсутствует электронная подпись, а сведения на бумажном носителе невозможно внести в КСИ Ростехнадзора. Как быть?</a:t>
                      </a:r>
                      <a:endParaRPr lang="ru-RU" sz="2000" b="1" kern="1200" dirty="0">
                        <a:solidFill>
                          <a:schemeClr val="lt1"/>
                        </a:solidFill>
                        <a:effectLst/>
                        <a:latin typeface="+mn-lt"/>
                        <a:ea typeface="+mn-ea"/>
                        <a:cs typeface="+mn-cs"/>
                      </a:endParaRPr>
                    </a:p>
                    <a:p>
                      <a:pPr algn="l"/>
                      <a:r>
                        <a:rPr lang="ru-RU" sz="2000" b="1" kern="1200" dirty="0">
                          <a:solidFill>
                            <a:schemeClr val="lt1"/>
                          </a:solidFill>
                          <a:effectLst/>
                          <a:latin typeface="+mn-lt"/>
                          <a:ea typeface="+mn-ea"/>
                          <a:cs typeface="+mn-cs"/>
                        </a:rPr>
                        <a:t>  </a:t>
                      </a:r>
                      <a:endParaRPr lang="ru-RU" sz="2000" dirty="0"/>
                    </a:p>
                  </a:txBody>
                  <a:tcPr/>
                </a:tc>
                <a:tc>
                  <a:txBody>
                    <a:bodyPr/>
                    <a:lstStyle/>
                    <a:p>
                      <a:pPr algn="r"/>
                      <a:r>
                        <a:rPr lang="ru-RU" sz="2000" b="1" kern="1200" dirty="0">
                          <a:solidFill>
                            <a:schemeClr val="lt1"/>
                          </a:solidFill>
                          <a:effectLst/>
                          <a:latin typeface="+mn-lt"/>
                          <a:ea typeface="+mn-ea"/>
                          <a:cs typeface="+mn-cs"/>
                        </a:rPr>
                        <a:t>Вместе со сведениями, представленными на бумажном носителе, представляются электронные таблицы.</a:t>
                      </a:r>
                      <a:r>
                        <a:rPr lang="ru-RU" sz="2000" b="1" kern="1200" baseline="0" dirty="0">
                          <a:solidFill>
                            <a:schemeClr val="lt1"/>
                          </a:solidFill>
                          <a:effectLst/>
                          <a:latin typeface="+mn-lt"/>
                          <a:ea typeface="+mn-ea"/>
                          <a:cs typeface="+mn-cs"/>
                        </a:rPr>
                        <a:t> Таблицы для заполнения размещены на сайте Ростехнадзора. Таблицы можно загрузить в КСИ Ростехнадзора.</a:t>
                      </a:r>
                      <a:r>
                        <a:rPr lang="ru-RU" sz="2000" b="1" kern="1200" dirty="0">
                          <a:solidFill>
                            <a:schemeClr val="lt1"/>
                          </a:solidFill>
                          <a:effectLst/>
                          <a:latin typeface="+mn-lt"/>
                          <a:ea typeface="+mn-ea"/>
                          <a:cs typeface="+mn-cs"/>
                        </a:rPr>
                        <a:t> </a:t>
                      </a:r>
                    </a:p>
                    <a:p>
                      <a:pPr algn="r"/>
                      <a:endParaRPr lang="ru-RU" sz="2000" dirty="0"/>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На официальном сайте Ростехнадзора www.gosnadzor.ru представлены Шаблон СПК и Шаблон СПК 2, какой из них рекомендовать поднадзорным организациям для подготовки отчетов?</a:t>
                      </a:r>
                    </a:p>
                    <a:p>
                      <a:pPr marL="0" marR="0" lvl="0" indent="0" algn="l" defTabSz="685800" rtl="0" eaLnBrk="1" fontAlgn="auto" latinLnBrk="0" hangingPunct="1">
                        <a:lnSpc>
                          <a:spcPct val="100000"/>
                        </a:lnSpc>
                        <a:spcBef>
                          <a:spcPts val="0"/>
                        </a:spcBef>
                        <a:spcAft>
                          <a:spcPts val="0"/>
                        </a:spcAft>
                        <a:buClrTx/>
                        <a:buSzTx/>
                        <a:buFontTx/>
                        <a:buNone/>
                        <a:tabLst/>
                        <a:defRPr/>
                      </a:pPr>
                      <a:endParaRPr lang="ru-RU" sz="2000" dirty="0">
                        <a:solidFill>
                          <a:schemeClr val="tx1"/>
                        </a:solidFill>
                      </a:endParaRPr>
                    </a:p>
                  </a:txBody>
                  <a:tcPr/>
                </a:tc>
                <a:tc>
                  <a:txBody>
                    <a:bodyPr/>
                    <a:lstStyle/>
                    <a:p>
                      <a:pPr algn="r"/>
                      <a:r>
                        <a:rPr lang="ru-RU" sz="2000" b="1" kern="1200" dirty="0">
                          <a:solidFill>
                            <a:schemeClr val="tx1"/>
                          </a:solidFill>
                          <a:effectLst/>
                          <a:latin typeface="+mn-lt"/>
                          <a:ea typeface="+mn-ea"/>
                          <a:cs typeface="+mn-cs"/>
                        </a:rPr>
                        <a:t>Оба варианта корректны. Это разные версии </a:t>
                      </a:r>
                      <a:r>
                        <a:rPr lang="en-US" sz="2000" b="1" kern="1200" dirty="0">
                          <a:solidFill>
                            <a:schemeClr val="tx1"/>
                          </a:solidFill>
                          <a:effectLst/>
                          <a:latin typeface="+mn-lt"/>
                          <a:ea typeface="+mn-ea"/>
                          <a:cs typeface="+mn-cs"/>
                        </a:rPr>
                        <a:t>Excel</a:t>
                      </a:r>
                      <a:r>
                        <a:rPr lang="en-US" sz="2000" b="1" kern="1200" baseline="0" dirty="0">
                          <a:solidFill>
                            <a:schemeClr val="tx1"/>
                          </a:solidFill>
                          <a:effectLst/>
                          <a:latin typeface="+mn-lt"/>
                          <a:ea typeface="+mn-ea"/>
                          <a:cs typeface="+mn-cs"/>
                        </a:rPr>
                        <a:t> (</a:t>
                      </a:r>
                      <a:r>
                        <a:rPr lang="ru-RU" sz="2000" b="1" kern="1200" baseline="0" dirty="0">
                          <a:solidFill>
                            <a:schemeClr val="tx1"/>
                          </a:solidFill>
                          <a:effectLst/>
                          <a:latin typeface="+mn-lt"/>
                          <a:ea typeface="+mn-ea"/>
                          <a:cs typeface="+mn-cs"/>
                        </a:rPr>
                        <a:t>.</a:t>
                      </a:r>
                      <a:r>
                        <a:rPr lang="en-US" sz="2000" b="1" kern="1200" baseline="0" dirty="0" err="1">
                          <a:solidFill>
                            <a:schemeClr val="tx1"/>
                          </a:solidFill>
                          <a:effectLst/>
                          <a:latin typeface="+mn-lt"/>
                          <a:ea typeface="+mn-ea"/>
                          <a:cs typeface="+mn-cs"/>
                        </a:rPr>
                        <a:t>xlsx</a:t>
                      </a:r>
                      <a:r>
                        <a:rPr lang="en-US" sz="2000" b="1" kern="1200" baseline="0" dirty="0">
                          <a:solidFill>
                            <a:schemeClr val="tx1"/>
                          </a:solidFill>
                          <a:effectLst/>
                          <a:latin typeface="+mn-lt"/>
                          <a:ea typeface="+mn-ea"/>
                          <a:cs typeface="+mn-cs"/>
                        </a:rPr>
                        <a:t> </a:t>
                      </a:r>
                      <a:r>
                        <a:rPr lang="ru-RU" sz="2000" b="1" kern="1200" baseline="0" dirty="0">
                          <a:solidFill>
                            <a:schemeClr val="tx1"/>
                          </a:solidFill>
                          <a:effectLst/>
                          <a:latin typeface="+mn-lt"/>
                          <a:ea typeface="+mn-ea"/>
                          <a:cs typeface="+mn-cs"/>
                        </a:rPr>
                        <a:t>и .</a:t>
                      </a:r>
                      <a:r>
                        <a:rPr lang="en-US" sz="2000" b="1" kern="1200" baseline="0" dirty="0" err="1">
                          <a:solidFill>
                            <a:schemeClr val="tx1"/>
                          </a:solidFill>
                          <a:effectLst/>
                          <a:latin typeface="+mn-lt"/>
                          <a:ea typeface="+mn-ea"/>
                          <a:cs typeface="+mn-cs"/>
                        </a:rPr>
                        <a:t>xls</a:t>
                      </a:r>
                      <a:r>
                        <a:rPr lang="ru-RU" sz="2000" b="1" kern="1200" baseline="0" dirty="0">
                          <a:solidFill>
                            <a:schemeClr val="tx1"/>
                          </a:solidFill>
                          <a:effectLst/>
                          <a:latin typeface="+mn-lt"/>
                          <a:ea typeface="+mn-ea"/>
                          <a:cs typeface="+mn-cs"/>
                        </a:rPr>
                        <a:t>)</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2932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23</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88733889"/>
              </p:ext>
            </p:extLst>
          </p:nvPr>
        </p:nvGraphicFramePr>
        <p:xfrm>
          <a:off x="35719" y="579120"/>
          <a:ext cx="9144000" cy="6012423"/>
        </p:xfrm>
        <a:graphic>
          <a:graphicData uri="http://schemas.openxmlformats.org/drawingml/2006/table">
            <a:tbl>
              <a:tblPr firstRow="1" bandRow="1">
                <a:tableStyleId>{5C22544A-7EE6-4342-B048-85BDC9FD1C3A}</a:tableStyleId>
              </a:tblPr>
              <a:tblGrid>
                <a:gridCol w="4104233">
                  <a:extLst>
                    <a:ext uri="{9D8B030D-6E8A-4147-A177-3AD203B41FA5}">
                      <a16:colId xmlns:a16="http://schemas.microsoft.com/office/drawing/2014/main" val="20000"/>
                    </a:ext>
                  </a:extLst>
                </a:gridCol>
                <a:gridCol w="5039767">
                  <a:extLst>
                    <a:ext uri="{9D8B030D-6E8A-4147-A177-3AD203B41FA5}">
                      <a16:colId xmlns:a16="http://schemas.microsoft.com/office/drawing/2014/main" val="20001"/>
                    </a:ext>
                  </a:extLst>
                </a:gridCol>
              </a:tblGrid>
              <a:tr h="2491983">
                <a:tc>
                  <a:txBody>
                    <a:bodyPr/>
                    <a:lstStyle/>
                    <a:p>
                      <a:pPr algn="l"/>
                      <a:r>
                        <a:rPr lang="ru-RU" sz="1500" b="1" kern="1200" dirty="0">
                          <a:solidFill>
                            <a:schemeClr val="lt1"/>
                          </a:solidFill>
                          <a:effectLst/>
                          <a:latin typeface="+mn-lt"/>
                          <a:ea typeface="+mn-ea"/>
                          <a:cs typeface="+mn-cs"/>
                        </a:rPr>
                        <a:t>Организация представила</a:t>
                      </a:r>
                      <a:r>
                        <a:rPr lang="ru-RU" sz="1500" b="1" kern="1200" baseline="0" dirty="0">
                          <a:solidFill>
                            <a:schemeClr val="lt1"/>
                          </a:solidFill>
                          <a:effectLst/>
                          <a:latin typeface="+mn-lt"/>
                          <a:ea typeface="+mn-ea"/>
                          <a:cs typeface="+mn-cs"/>
                        </a:rPr>
                        <a:t> отчет только на бумажном носителе. Как поступить инспектору.</a:t>
                      </a:r>
                      <a:endParaRPr lang="ru-RU" sz="1500" dirty="0"/>
                    </a:p>
                  </a:txBody>
                  <a:tcPr/>
                </a:tc>
                <a:tc>
                  <a:txBody>
                    <a:bodyPr/>
                    <a:lstStyle/>
                    <a:p>
                      <a:pPr marL="457200" indent="-457200" algn="r">
                        <a:buAutoNum type="arabicPeriod"/>
                      </a:pPr>
                      <a:r>
                        <a:rPr lang="ru-RU" sz="1500" b="1" kern="1200" dirty="0">
                          <a:solidFill>
                            <a:schemeClr val="lt1"/>
                          </a:solidFill>
                          <a:effectLst/>
                          <a:latin typeface="+mn-lt"/>
                          <a:ea typeface="+mn-ea"/>
                          <a:cs typeface="+mn-cs"/>
                        </a:rPr>
                        <a:t>Отметить в КСИ</a:t>
                      </a:r>
                      <a:r>
                        <a:rPr lang="ru-RU" sz="1500" b="1" kern="1200" baseline="0" dirty="0">
                          <a:solidFill>
                            <a:schemeClr val="lt1"/>
                          </a:solidFill>
                          <a:effectLst/>
                          <a:latin typeface="+mn-lt"/>
                          <a:ea typeface="+mn-ea"/>
                          <a:cs typeface="+mn-cs"/>
                        </a:rPr>
                        <a:t> Ростехнадзора, что отчет представлен на бумажном носителе.</a:t>
                      </a:r>
                    </a:p>
                    <a:p>
                      <a:pPr marL="457200" indent="-457200" algn="r">
                        <a:buAutoNum type="arabicPeriod"/>
                      </a:pPr>
                      <a:r>
                        <a:rPr lang="ru-RU" sz="1500" b="1" kern="1200" baseline="0" dirty="0">
                          <a:solidFill>
                            <a:schemeClr val="lt1"/>
                          </a:solidFill>
                          <a:effectLst/>
                          <a:latin typeface="+mn-lt"/>
                          <a:ea typeface="+mn-ea"/>
                          <a:cs typeface="+mn-cs"/>
                        </a:rPr>
                        <a:t>Уведомить организацию о том, что в соответствии с приказом Ростехнадзора от 23.01.2014 № 25 сведения на бумажном носителей должны быть представлены с приложением электронных таблиц.</a:t>
                      </a:r>
                    </a:p>
                    <a:p>
                      <a:pPr marL="0" indent="0" algn="r">
                        <a:buNone/>
                      </a:pPr>
                      <a:r>
                        <a:rPr lang="ru-RU" sz="1500" b="1" kern="1200" baseline="0" dirty="0">
                          <a:solidFill>
                            <a:schemeClr val="lt1"/>
                          </a:solidFill>
                          <a:effectLst/>
                          <a:latin typeface="+mn-lt"/>
                          <a:ea typeface="+mn-ea"/>
                          <a:cs typeface="+mn-cs"/>
                        </a:rPr>
                        <a:t>Таблицы для заполнения размещены на сайте Ростехнадзора. </a:t>
                      </a:r>
                      <a:r>
                        <a:rPr lang="ru-RU" sz="1500" b="1" kern="1200" dirty="0">
                          <a:solidFill>
                            <a:schemeClr val="lt1"/>
                          </a:solidFill>
                          <a:effectLst/>
                          <a:latin typeface="+mn-lt"/>
                          <a:ea typeface="+mn-ea"/>
                          <a:cs typeface="+mn-cs"/>
                        </a:rPr>
                        <a:t> </a:t>
                      </a:r>
                    </a:p>
                    <a:p>
                      <a:pPr algn="r"/>
                      <a:endParaRPr lang="ru-RU" sz="1500" dirty="0"/>
                    </a:p>
                  </a:txBody>
                  <a:tcPr/>
                </a:tc>
                <a:extLst>
                  <a:ext uri="{0D108BD9-81ED-4DB2-BD59-A6C34878D82A}">
                    <a16:rowId xmlns:a16="http://schemas.microsoft.com/office/drawing/2014/main" val="10000"/>
                  </a:ext>
                </a:extLst>
              </a:tr>
              <a:tr h="30221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1500" dirty="0">
                          <a:solidFill>
                            <a:schemeClr val="tx1"/>
                          </a:solidFill>
                        </a:rPr>
                        <a:t>Как быть, если для парового котла завод-изготовитель</a:t>
                      </a:r>
                      <a:r>
                        <a:rPr lang="ru-RU" sz="1500" baseline="0" dirty="0">
                          <a:solidFill>
                            <a:schemeClr val="tx1"/>
                          </a:solidFill>
                        </a:rPr>
                        <a:t> установил нормативный срок эксплуатации в часах? При проведении экспертизы для данного технического разрешенный срок эксплуатации также устанавливается в годах. Как определить конкретную дату проведения следующей экспертизы? Котел постоянно находится в работе.</a:t>
                      </a:r>
                      <a:endParaRPr lang="ru-RU" sz="1500" dirty="0">
                        <a:solidFill>
                          <a:schemeClr val="tx1"/>
                        </a:solidFill>
                      </a:endParaRPr>
                    </a:p>
                  </a:txBody>
                  <a:tcPr/>
                </a:tc>
                <a:tc>
                  <a:txBody>
                    <a:bodyPr/>
                    <a:lstStyle/>
                    <a:p>
                      <a:pPr algn="r"/>
                      <a:r>
                        <a:rPr lang="ru-RU" sz="1500" b="1" kern="1200" dirty="0">
                          <a:solidFill>
                            <a:schemeClr val="tx1"/>
                          </a:solidFill>
                          <a:effectLst/>
                          <a:latin typeface="+mn-lt"/>
                          <a:ea typeface="+mn-ea"/>
                          <a:cs typeface="+mn-cs"/>
                        </a:rPr>
                        <a:t>Согласно требованиям технического регламента Таможенного союза «О безопасности </a:t>
                      </a:r>
                      <a:r>
                        <a:rPr lang="ru-RU" sz="1500" b="1" kern="1200" dirty="0" err="1">
                          <a:solidFill>
                            <a:schemeClr val="tx1"/>
                          </a:solidFill>
                          <a:effectLst/>
                          <a:latin typeface="+mn-lt"/>
                          <a:ea typeface="+mn-ea"/>
                          <a:cs typeface="+mn-cs"/>
                        </a:rPr>
                        <a:t>оборуования</a:t>
                      </a:r>
                      <a:r>
                        <a:rPr lang="ru-RU" sz="1500" b="1" kern="1200" dirty="0">
                          <a:solidFill>
                            <a:schemeClr val="tx1"/>
                          </a:solidFill>
                          <a:effectLst/>
                          <a:latin typeface="+mn-lt"/>
                          <a:ea typeface="+mn-ea"/>
                          <a:cs typeface="+mn-cs"/>
                        </a:rPr>
                        <a:t>, работающего под избыточным давлением» (ТР ТС</a:t>
                      </a:r>
                      <a:r>
                        <a:rPr lang="ru-RU" sz="1500" b="1" kern="1200" baseline="0" dirty="0">
                          <a:solidFill>
                            <a:schemeClr val="tx1"/>
                          </a:solidFill>
                          <a:effectLst/>
                          <a:latin typeface="+mn-lt"/>
                          <a:ea typeface="+mn-ea"/>
                          <a:cs typeface="+mn-cs"/>
                        </a:rPr>
                        <a:t> 032</a:t>
                      </a:r>
                      <a:r>
                        <a:rPr lang="en-US" sz="1500" b="1" kern="1200" baseline="0" dirty="0">
                          <a:solidFill>
                            <a:schemeClr val="tx1"/>
                          </a:solidFill>
                          <a:effectLst/>
                          <a:latin typeface="+mn-lt"/>
                          <a:ea typeface="+mn-ea"/>
                          <a:cs typeface="+mn-cs"/>
                        </a:rPr>
                        <a:t>/</a:t>
                      </a:r>
                      <a:r>
                        <a:rPr lang="ru-RU" sz="1500" b="1" kern="1200" baseline="0" dirty="0">
                          <a:solidFill>
                            <a:schemeClr val="tx1"/>
                          </a:solidFill>
                          <a:effectLst/>
                          <a:latin typeface="+mn-lt"/>
                          <a:ea typeface="+mn-ea"/>
                          <a:cs typeface="+mn-cs"/>
                        </a:rPr>
                        <a:t>2013), </a:t>
                      </a:r>
                      <a:r>
                        <a:rPr lang="ru-RU" sz="1500" b="1" kern="1200" dirty="0">
                          <a:solidFill>
                            <a:schemeClr val="tx1"/>
                          </a:solidFill>
                          <a:effectLst/>
                          <a:latin typeface="+mn-lt"/>
                          <a:ea typeface="+mn-ea"/>
                          <a:cs typeface="+mn-cs"/>
                        </a:rPr>
                        <a:t>Федеральных норм и правил,</a:t>
                      </a:r>
                      <a:r>
                        <a:rPr lang="ru-RU" sz="1500" b="1" kern="1200" baseline="0" dirty="0">
                          <a:solidFill>
                            <a:schemeClr val="tx1"/>
                          </a:solidFill>
                          <a:effectLst/>
                          <a:latin typeface="+mn-lt"/>
                          <a:ea typeface="+mn-ea"/>
                          <a:cs typeface="+mn-cs"/>
                        </a:rPr>
                        <a:t> утвержденным приказом </a:t>
                      </a:r>
                      <a:r>
                        <a:rPr lang="ru-RU" sz="1500" b="1" kern="1200" baseline="0" dirty="0" err="1">
                          <a:solidFill>
                            <a:schemeClr val="tx1"/>
                          </a:solidFill>
                          <a:effectLst/>
                          <a:latin typeface="+mn-lt"/>
                          <a:ea typeface="+mn-ea"/>
                          <a:cs typeface="+mn-cs"/>
                        </a:rPr>
                        <a:t>Ростехнадзора</a:t>
                      </a:r>
                      <a:r>
                        <a:rPr lang="ru-RU" sz="1500" b="1" kern="1200" baseline="0" dirty="0">
                          <a:solidFill>
                            <a:schemeClr val="tx1"/>
                          </a:solidFill>
                          <a:effectLst/>
                          <a:latin typeface="+mn-lt"/>
                          <a:ea typeface="+mn-ea"/>
                          <a:cs typeface="+mn-cs"/>
                        </a:rPr>
                        <a:t> от 25.03.2014 № 116, срок службы оборудования – это срок службы в календарных годах, установленный при проектировании и исчисляемый со дня ввода оборудования в эксплуатацию. Срок службы устанавливается изготовителем и указывается в паспорте. В соответствии с п.2 ст.7 Федерального закона № 116-ФЗ при отсутствии в технической документации данных о сроке службы технического устройства оно подлежит экспертизе промышленной безопасности в случае, если фактический срок его службы превышает 20 лет.</a:t>
                      </a:r>
                      <a:endParaRPr lang="ru-RU" sz="15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93696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24</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692421654"/>
              </p:ext>
            </p:extLst>
          </p:nvPr>
        </p:nvGraphicFramePr>
        <p:xfrm>
          <a:off x="214280" y="836712"/>
          <a:ext cx="8786876" cy="5302776"/>
        </p:xfrm>
        <a:graphic>
          <a:graphicData uri="http://schemas.openxmlformats.org/drawingml/2006/table">
            <a:tbl>
              <a:tblPr firstRow="1" bandRow="1">
                <a:tableStyleId>{5C22544A-7EE6-4342-B048-85BDC9FD1C3A}</a:tableStyleId>
              </a:tblPr>
              <a:tblGrid>
                <a:gridCol w="4393438">
                  <a:extLst>
                    <a:ext uri="{9D8B030D-6E8A-4147-A177-3AD203B41FA5}">
                      <a16:colId xmlns:a16="http://schemas.microsoft.com/office/drawing/2014/main" val="20000"/>
                    </a:ext>
                  </a:extLst>
                </a:gridCol>
                <a:gridCol w="4393438">
                  <a:extLst>
                    <a:ext uri="{9D8B030D-6E8A-4147-A177-3AD203B41FA5}">
                      <a16:colId xmlns:a16="http://schemas.microsoft.com/office/drawing/2014/main" val="20001"/>
                    </a:ext>
                  </a:extLst>
                </a:gridCol>
              </a:tblGrid>
              <a:tr h="1553736">
                <a:tc>
                  <a:txBody>
                    <a:bodyPr/>
                    <a:lstStyle/>
                    <a:p>
                      <a:pPr algn="l"/>
                      <a:r>
                        <a:rPr lang="ru-RU" sz="2000" b="1" kern="1200" dirty="0">
                          <a:solidFill>
                            <a:schemeClr val="lt1"/>
                          </a:solidFill>
                          <a:effectLst/>
                          <a:latin typeface="+mn-lt"/>
                          <a:ea typeface="+mn-ea"/>
                          <a:cs typeface="+mn-cs"/>
                        </a:rPr>
                        <a:t>Как сдавать отчет организациям,</a:t>
                      </a:r>
                      <a:r>
                        <a:rPr lang="ru-RU" sz="2000" b="1" kern="1200" baseline="0" dirty="0">
                          <a:solidFill>
                            <a:schemeClr val="lt1"/>
                          </a:solidFill>
                          <a:effectLst/>
                          <a:latin typeface="+mn-lt"/>
                          <a:ea typeface="+mn-ea"/>
                          <a:cs typeface="+mn-cs"/>
                        </a:rPr>
                        <a:t> если у них отсутствует электронная подпись?</a:t>
                      </a:r>
                      <a:endParaRPr lang="ru-RU" sz="2000" dirty="0"/>
                    </a:p>
                  </a:txBody>
                  <a:tcPr/>
                </a:tc>
                <a:tc>
                  <a:txBody>
                    <a:bodyPr/>
                    <a:lstStyle/>
                    <a:p>
                      <a:pPr algn="r"/>
                      <a:r>
                        <a:rPr lang="ru-RU" sz="2000" dirty="0"/>
                        <a:t>На бумажном носителе с приложением заполненных таблиц</a:t>
                      </a:r>
                      <a:r>
                        <a:rPr lang="ru-RU" sz="2000" baseline="0" dirty="0"/>
                        <a:t> в электронном виде. </a:t>
                      </a:r>
                      <a:endParaRPr lang="ru-RU" sz="2000" dirty="0"/>
                    </a:p>
                  </a:txBody>
                  <a:tcPr/>
                </a:tc>
                <a:extLst>
                  <a:ext uri="{0D108BD9-81ED-4DB2-BD59-A6C34878D82A}">
                    <a16:rowId xmlns:a16="http://schemas.microsoft.com/office/drawing/2014/main" val="10000"/>
                  </a:ext>
                </a:extLst>
              </a:tr>
              <a:tr h="215819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dirty="0">
                          <a:solidFill>
                            <a:schemeClr val="tx1"/>
                          </a:solidFill>
                          <a:effectLst/>
                          <a:latin typeface="+mn-lt"/>
                          <a:ea typeface="+mn-ea"/>
                          <a:cs typeface="+mn-cs"/>
                        </a:rPr>
                        <a:t>Будут ли, вносится изменения в приказ Ростехнадзора от 23.01.2014    № 25, постановление правительства от 10.03.1999 № 263, в части обязательного применения «Шаблона СПК»</a:t>
                      </a:r>
                    </a:p>
                  </a:txBody>
                  <a:tcPr/>
                </a:tc>
                <a:tc>
                  <a:txBody>
                    <a:bodyPr/>
                    <a:lstStyle/>
                    <a:p>
                      <a:pPr algn="r"/>
                      <a:r>
                        <a:rPr lang="ru-RU" sz="2000" b="1" kern="1200" dirty="0">
                          <a:solidFill>
                            <a:schemeClr val="tx1"/>
                          </a:solidFill>
                          <a:effectLst/>
                          <a:latin typeface="+mn-lt"/>
                          <a:ea typeface="+mn-ea"/>
                          <a:cs typeface="+mn-cs"/>
                        </a:rPr>
                        <a:t>Изменения не требуются.</a:t>
                      </a:r>
                      <a:r>
                        <a:rPr lang="ru-RU" sz="2000" b="1" kern="1200" baseline="0" dirty="0">
                          <a:solidFill>
                            <a:schemeClr val="tx1"/>
                          </a:solidFill>
                          <a:effectLst/>
                          <a:latin typeface="+mn-lt"/>
                          <a:ea typeface="+mn-ea"/>
                          <a:cs typeface="+mn-cs"/>
                        </a:rPr>
                        <a:t> В  требованиях к порядку предоставления сведений о производственном контроле, утвержденных приказом Ростехнадзора от 23.01.2014 № 25, указана, что вместе с бумажным носителем предоставляются электронные таблицы.</a:t>
                      </a:r>
                    </a:p>
                    <a:p>
                      <a:pPr algn="r"/>
                      <a:r>
                        <a:rPr lang="ru-RU" sz="2000" b="1" kern="1200" baseline="0" dirty="0">
                          <a:solidFill>
                            <a:schemeClr val="tx1"/>
                          </a:solidFill>
                          <a:effectLst/>
                          <a:latin typeface="+mn-lt"/>
                          <a:ea typeface="+mn-ea"/>
                          <a:cs typeface="+mn-cs"/>
                        </a:rPr>
                        <a:t>Таблицы для удобства (в том числе эксплуатирующих организаций) размещены на сайте Ростехнадзора.   </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361882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25</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340964105"/>
              </p:ext>
            </p:extLst>
          </p:nvPr>
        </p:nvGraphicFramePr>
        <p:xfrm>
          <a:off x="214280" y="836712"/>
          <a:ext cx="8786876" cy="5297632"/>
        </p:xfrm>
        <a:graphic>
          <a:graphicData uri="http://schemas.openxmlformats.org/drawingml/2006/table">
            <a:tbl>
              <a:tblPr firstRow="1" bandRow="1">
                <a:tableStyleId>{5C22544A-7EE6-4342-B048-85BDC9FD1C3A}</a:tableStyleId>
              </a:tblPr>
              <a:tblGrid>
                <a:gridCol w="4393438">
                  <a:extLst>
                    <a:ext uri="{9D8B030D-6E8A-4147-A177-3AD203B41FA5}">
                      <a16:colId xmlns:a16="http://schemas.microsoft.com/office/drawing/2014/main" val="20000"/>
                    </a:ext>
                  </a:extLst>
                </a:gridCol>
                <a:gridCol w="4393438">
                  <a:extLst>
                    <a:ext uri="{9D8B030D-6E8A-4147-A177-3AD203B41FA5}">
                      <a16:colId xmlns:a16="http://schemas.microsoft.com/office/drawing/2014/main" val="20001"/>
                    </a:ext>
                  </a:extLst>
                </a:gridCol>
              </a:tblGrid>
              <a:tr h="2448272">
                <a:tc>
                  <a:txBody>
                    <a:bodyPr/>
                    <a:lstStyle/>
                    <a:p>
                      <a:pPr marL="0" algn="l" defTabSz="685800" rtl="0" eaLnBrk="1" latinLnBrk="0" hangingPunct="1"/>
                      <a:r>
                        <a:rPr lang="ru-RU" sz="2000" b="1" kern="1200" dirty="0">
                          <a:solidFill>
                            <a:schemeClr val="lt1"/>
                          </a:solidFill>
                          <a:latin typeface="+mn-lt"/>
                          <a:ea typeface="+mn-ea"/>
                          <a:cs typeface="+mn-cs"/>
                        </a:rPr>
                        <a:t>Организации, предоставившие сведения о производственном контроле в форме «Шаблон СПК» часто редактируют формат ячеек, то есть с числового в текстовый и т.п., в связи с этим сведения не подгружаются в подсистему КСИ «СПК Мониторинг». Имеет ли право инспектор править, переформатировать  отчет?</a:t>
                      </a:r>
                    </a:p>
                  </a:txBody>
                  <a:tcPr/>
                </a:tc>
                <a:tc>
                  <a:txBody>
                    <a:bodyPr/>
                    <a:lstStyle/>
                    <a:p>
                      <a:pPr algn="r"/>
                      <a:r>
                        <a:rPr lang="ru-RU" sz="2000" dirty="0"/>
                        <a:t>Желательно, чтобы все изменения вносились эксплуатирующей организацией. </a:t>
                      </a:r>
                    </a:p>
                    <a:p>
                      <a:pPr algn="r"/>
                      <a:r>
                        <a:rPr lang="ru-RU" sz="2000" dirty="0"/>
                        <a:t>В «Легенде» файла</a:t>
                      </a:r>
                      <a:r>
                        <a:rPr lang="ru-RU" sz="2000" baseline="0" dirty="0"/>
                        <a:t> «Шаблон СПК» указано, что редактировать формат ячеек запрещено! </a:t>
                      </a:r>
                      <a:endParaRPr lang="ru-RU" sz="2000" dirty="0"/>
                    </a:p>
                  </a:txBody>
                  <a:tcPr/>
                </a:tc>
                <a:extLst>
                  <a:ext uri="{0D108BD9-81ED-4DB2-BD59-A6C34878D82A}">
                    <a16:rowId xmlns:a16="http://schemas.microsoft.com/office/drawing/2014/main" val="10000"/>
                  </a:ext>
                </a:extLst>
              </a:tr>
              <a:tr h="215819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dirty="0">
                          <a:solidFill>
                            <a:schemeClr val="tx1"/>
                          </a:solidFill>
                          <a:effectLst/>
                          <a:latin typeface="+mn-lt"/>
                          <a:ea typeface="+mn-ea"/>
                          <a:cs typeface="+mn-cs"/>
                        </a:rPr>
                        <a:t>Реализовать выгрузку данных из КСИ Ростехнадзора и их печать. </a:t>
                      </a:r>
                    </a:p>
                  </a:txBody>
                  <a:tcPr/>
                </a:tc>
                <a:tc>
                  <a:txBody>
                    <a:bodyPr/>
                    <a:lstStyle/>
                    <a:p>
                      <a:pPr algn="r"/>
                      <a:r>
                        <a:rPr lang="ru-RU" sz="2000" b="1" kern="1200" baseline="0" dirty="0">
                          <a:solidFill>
                            <a:schemeClr val="tx1"/>
                          </a:solidFill>
                          <a:effectLst/>
                          <a:latin typeface="+mn-lt"/>
                          <a:ea typeface="+mn-ea"/>
                          <a:cs typeface="+mn-cs"/>
                        </a:rPr>
                        <a:t>Задача уже создана, находится в стадии реализации. Номер </a:t>
                      </a:r>
                      <a:r>
                        <a:rPr lang="en-US" sz="2000" dirty="0">
                          <a:hlinkClick r:id="rId2"/>
                        </a:rPr>
                        <a:t>RTNCRM-6438</a:t>
                      </a:r>
                      <a:r>
                        <a:rPr lang="ru-RU" sz="2000" b="1" kern="1200" baseline="0" dirty="0">
                          <a:solidFill>
                            <a:schemeClr val="tx1"/>
                          </a:solidFill>
                          <a:effectLst/>
                          <a:latin typeface="+mn-lt"/>
                          <a:ea typeface="+mn-ea"/>
                          <a:cs typeface="+mn-cs"/>
                        </a:rPr>
                        <a:t>.   </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87852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26</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437009726"/>
              </p:ext>
            </p:extLst>
          </p:nvPr>
        </p:nvGraphicFramePr>
        <p:xfrm>
          <a:off x="214280" y="836712"/>
          <a:ext cx="8786876" cy="5892512"/>
        </p:xfrm>
        <a:graphic>
          <a:graphicData uri="http://schemas.openxmlformats.org/drawingml/2006/table">
            <a:tbl>
              <a:tblPr firstRow="1" bandRow="1">
                <a:tableStyleId>{5C22544A-7EE6-4342-B048-85BDC9FD1C3A}</a:tableStyleId>
              </a:tblPr>
              <a:tblGrid>
                <a:gridCol w="4393438">
                  <a:extLst>
                    <a:ext uri="{9D8B030D-6E8A-4147-A177-3AD203B41FA5}">
                      <a16:colId xmlns:a16="http://schemas.microsoft.com/office/drawing/2014/main" val="20000"/>
                    </a:ext>
                  </a:extLst>
                </a:gridCol>
                <a:gridCol w="4393438">
                  <a:extLst>
                    <a:ext uri="{9D8B030D-6E8A-4147-A177-3AD203B41FA5}">
                      <a16:colId xmlns:a16="http://schemas.microsoft.com/office/drawing/2014/main" val="20001"/>
                    </a:ext>
                  </a:extLst>
                </a:gridCol>
              </a:tblGrid>
              <a:tr h="2448272">
                <a:tc>
                  <a:txBody>
                    <a:bodyPr/>
                    <a:lstStyle/>
                    <a:p>
                      <a:pPr marL="0" algn="l" defTabSz="685800" rtl="0" eaLnBrk="1" latinLnBrk="0" hangingPunct="1"/>
                      <a:r>
                        <a:rPr lang="ru-RU" sz="2000" b="1" kern="1200" dirty="0">
                          <a:solidFill>
                            <a:schemeClr val="lt1"/>
                          </a:solidFill>
                          <a:latin typeface="+mn-lt"/>
                          <a:ea typeface="+mn-ea"/>
                          <a:cs typeface="+mn-cs"/>
                        </a:rPr>
                        <a:t>Необходимо ли загружать электронные таблицы в формате .</a:t>
                      </a:r>
                      <a:r>
                        <a:rPr lang="en-US" sz="2000" b="1" kern="1200" dirty="0" err="1">
                          <a:solidFill>
                            <a:schemeClr val="lt1"/>
                          </a:solidFill>
                          <a:latin typeface="+mn-lt"/>
                          <a:ea typeface="+mn-ea"/>
                          <a:cs typeface="+mn-cs"/>
                        </a:rPr>
                        <a:t>xlsx</a:t>
                      </a:r>
                      <a:r>
                        <a:rPr lang="en-US" sz="2000" b="1" kern="1200" dirty="0">
                          <a:solidFill>
                            <a:schemeClr val="lt1"/>
                          </a:solidFill>
                          <a:latin typeface="+mn-lt"/>
                          <a:ea typeface="+mn-ea"/>
                          <a:cs typeface="+mn-cs"/>
                        </a:rPr>
                        <a:t> </a:t>
                      </a:r>
                      <a:r>
                        <a:rPr lang="ru-RU" sz="2000" b="1" kern="1200" dirty="0">
                          <a:solidFill>
                            <a:schemeClr val="lt1"/>
                          </a:solidFill>
                          <a:latin typeface="+mn-lt"/>
                          <a:ea typeface="+mn-ea"/>
                          <a:cs typeface="+mn-cs"/>
                        </a:rPr>
                        <a:t>и .</a:t>
                      </a:r>
                      <a:r>
                        <a:rPr lang="en-US" sz="2000" b="1" kern="1200" dirty="0" err="1">
                          <a:solidFill>
                            <a:schemeClr val="lt1"/>
                          </a:solidFill>
                          <a:latin typeface="+mn-lt"/>
                          <a:ea typeface="+mn-ea"/>
                          <a:cs typeface="+mn-cs"/>
                        </a:rPr>
                        <a:t>xls</a:t>
                      </a:r>
                      <a:r>
                        <a:rPr lang="en-US" sz="2000" b="1" kern="1200" dirty="0">
                          <a:solidFill>
                            <a:schemeClr val="lt1"/>
                          </a:solidFill>
                          <a:latin typeface="+mn-lt"/>
                          <a:ea typeface="+mn-ea"/>
                          <a:cs typeface="+mn-cs"/>
                        </a:rPr>
                        <a:t> </a:t>
                      </a:r>
                      <a:r>
                        <a:rPr lang="ru-RU" sz="2000" b="1" kern="1200" dirty="0">
                          <a:solidFill>
                            <a:schemeClr val="lt1"/>
                          </a:solidFill>
                          <a:latin typeface="+mn-lt"/>
                          <a:ea typeface="+mn-ea"/>
                          <a:cs typeface="+mn-cs"/>
                        </a:rPr>
                        <a:t>без</a:t>
                      </a:r>
                      <a:r>
                        <a:rPr lang="ru-RU" sz="2000" b="1" kern="1200" baseline="0" dirty="0">
                          <a:solidFill>
                            <a:schemeClr val="lt1"/>
                          </a:solidFill>
                          <a:latin typeface="+mn-lt"/>
                          <a:ea typeface="+mn-ea"/>
                          <a:cs typeface="+mn-cs"/>
                        </a:rPr>
                        <a:t> электронной подписи в подсистему «СПК-Мониторинг» КСИ Ростехнадзора. </a:t>
                      </a:r>
                      <a:endParaRPr lang="ru-RU" sz="2000" b="1" kern="1200" dirty="0">
                        <a:solidFill>
                          <a:schemeClr val="lt1"/>
                        </a:solidFill>
                        <a:latin typeface="+mn-lt"/>
                        <a:ea typeface="+mn-ea"/>
                        <a:cs typeface="+mn-cs"/>
                      </a:endParaRPr>
                    </a:p>
                  </a:txBody>
                  <a:tcPr/>
                </a:tc>
                <a:tc>
                  <a:txBody>
                    <a:bodyPr/>
                    <a:lstStyle/>
                    <a:p>
                      <a:pPr algn="r"/>
                      <a:r>
                        <a:rPr lang="ru-RU" sz="2000" dirty="0"/>
                        <a:t>Да, обязательно загружать эти таблицы в КСИ Ростехнадзора,</a:t>
                      </a:r>
                      <a:r>
                        <a:rPr lang="ru-RU" sz="2000" baseline="0" dirty="0"/>
                        <a:t> если они соответствуют  шаблону, который размещен на сайте Ростехнадзора.  </a:t>
                      </a:r>
                      <a:endParaRPr lang="ru-RU" sz="2000" dirty="0"/>
                    </a:p>
                  </a:txBody>
                  <a:tcPr/>
                </a:tc>
                <a:extLst>
                  <a:ext uri="{0D108BD9-81ED-4DB2-BD59-A6C34878D82A}">
                    <a16:rowId xmlns:a16="http://schemas.microsoft.com/office/drawing/2014/main" val="10000"/>
                  </a:ext>
                </a:extLst>
              </a:tr>
              <a:tr h="215819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dirty="0">
                          <a:solidFill>
                            <a:schemeClr val="tx1"/>
                          </a:solidFill>
                          <a:effectLst/>
                          <a:latin typeface="+mn-lt"/>
                          <a:ea typeface="+mn-ea"/>
                          <a:cs typeface="+mn-cs"/>
                        </a:rPr>
                        <a:t>Если отчет представлен на бумажном носителе,</a:t>
                      </a:r>
                      <a:r>
                        <a:rPr lang="ru-RU" sz="2000" b="1" kern="1200" baseline="0" dirty="0">
                          <a:solidFill>
                            <a:schemeClr val="tx1"/>
                          </a:solidFill>
                          <a:effectLst/>
                          <a:latin typeface="+mn-lt"/>
                          <a:ea typeface="+mn-ea"/>
                          <a:cs typeface="+mn-cs"/>
                        </a:rPr>
                        <a:t> в электронном виде без ЭП, следует ли накладывать административное взыскание?</a:t>
                      </a:r>
                      <a:endParaRPr lang="ru-RU" sz="2000" b="1" kern="1200" dirty="0">
                        <a:solidFill>
                          <a:schemeClr val="tx1"/>
                        </a:solidFill>
                        <a:effectLst/>
                        <a:latin typeface="+mn-lt"/>
                        <a:ea typeface="+mn-ea"/>
                        <a:cs typeface="+mn-cs"/>
                      </a:endParaRPr>
                    </a:p>
                  </a:txBody>
                  <a:tcPr/>
                </a:tc>
                <a:tc>
                  <a:txBody>
                    <a:bodyPr/>
                    <a:lstStyle/>
                    <a:p>
                      <a:pPr algn="r"/>
                      <a:r>
                        <a:rPr lang="ru-RU" sz="2000" b="1" kern="1200" dirty="0">
                          <a:solidFill>
                            <a:schemeClr val="tx1"/>
                          </a:solidFill>
                          <a:effectLst/>
                          <a:latin typeface="+mn-lt"/>
                          <a:ea typeface="+mn-ea"/>
                          <a:cs typeface="+mn-cs"/>
                        </a:rPr>
                        <a:t>Если отчет представлен на бумажном носителе</a:t>
                      </a:r>
                      <a:r>
                        <a:rPr lang="ru-RU" sz="2000" b="1" kern="1200" baseline="0" dirty="0">
                          <a:solidFill>
                            <a:schemeClr val="tx1"/>
                          </a:solidFill>
                          <a:effectLst/>
                          <a:latin typeface="+mn-lt"/>
                          <a:ea typeface="+mn-ea"/>
                          <a:cs typeface="+mn-cs"/>
                        </a:rPr>
                        <a:t> без электронных таблиц, то он возвращается на доработку. При непредставлении электронных таблиц применяется статья 19.7 КоАП РФ. Если же электронные таблицы представлены, но не подписаны электронной подписью, то никакого взыскания не требуется. Талицы, соответствующие шаблону, загружаются к КСИ Ростехнадзора. </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99772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27</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20570"/>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347602764"/>
              </p:ext>
            </p:extLst>
          </p:nvPr>
        </p:nvGraphicFramePr>
        <p:xfrm>
          <a:off x="207578" y="692696"/>
          <a:ext cx="8786874" cy="5904656"/>
        </p:xfrm>
        <a:graphic>
          <a:graphicData uri="http://schemas.openxmlformats.org/drawingml/2006/table">
            <a:tbl>
              <a:tblPr firstRow="1" bandRow="1">
                <a:tableStyleId>{5C22544A-7EE6-4342-B048-85BDC9FD1C3A}</a:tableStyleId>
              </a:tblPr>
              <a:tblGrid>
                <a:gridCol w="4457021">
                  <a:extLst>
                    <a:ext uri="{9D8B030D-6E8A-4147-A177-3AD203B41FA5}">
                      <a16:colId xmlns:a16="http://schemas.microsoft.com/office/drawing/2014/main" val="20000"/>
                    </a:ext>
                  </a:extLst>
                </a:gridCol>
                <a:gridCol w="4329853">
                  <a:extLst>
                    <a:ext uri="{9D8B030D-6E8A-4147-A177-3AD203B41FA5}">
                      <a16:colId xmlns:a16="http://schemas.microsoft.com/office/drawing/2014/main" val="20001"/>
                    </a:ext>
                  </a:extLst>
                </a:gridCol>
              </a:tblGrid>
              <a:tr h="3176261">
                <a:tc>
                  <a:txBody>
                    <a:bodyPr/>
                    <a:lstStyle/>
                    <a:p>
                      <a:pPr marL="0" algn="l" defTabSz="685800" rtl="0" eaLnBrk="1" latinLnBrk="0" hangingPunct="1"/>
                      <a:r>
                        <a:rPr lang="ru-RU" sz="2000" b="1" kern="1200" dirty="0">
                          <a:solidFill>
                            <a:schemeClr val="lt1"/>
                          </a:solidFill>
                          <a:latin typeface="+mn-lt"/>
                          <a:ea typeface="+mn-ea"/>
                          <a:cs typeface="+mn-cs"/>
                        </a:rPr>
                        <a:t>Необходимо ли предоставлять в Ростехнадзор отчеты на бумажном носителе в дополнение к электронной форме?</a:t>
                      </a:r>
                    </a:p>
                  </a:txBody>
                  <a:tcPr/>
                </a:tc>
                <a:tc>
                  <a:txBody>
                    <a:bodyPr/>
                    <a:lstStyle/>
                    <a:p>
                      <a:pPr algn="r"/>
                      <a:r>
                        <a:rPr lang="ru-RU" sz="2000" dirty="0"/>
                        <a:t>1. Если отчет представлен в формате </a:t>
                      </a:r>
                      <a:r>
                        <a:rPr lang="en-US" sz="2000" dirty="0"/>
                        <a:t>XML</a:t>
                      </a:r>
                      <a:r>
                        <a:rPr lang="ru-RU" sz="2000" baseline="0" dirty="0"/>
                        <a:t> и подписан усиленной квалифицированной электронной подписью (далее – ЭП), то - нет.</a:t>
                      </a:r>
                    </a:p>
                    <a:p>
                      <a:pPr algn="r"/>
                      <a:r>
                        <a:rPr lang="ru-RU" sz="2000" baseline="0" dirty="0"/>
                        <a:t>2. Если отчет представлен в формате </a:t>
                      </a:r>
                      <a:r>
                        <a:rPr lang="en-US" sz="2000" dirty="0"/>
                        <a:t>XML</a:t>
                      </a:r>
                      <a:r>
                        <a:rPr lang="ru-RU" sz="2000" dirty="0"/>
                        <a:t> </a:t>
                      </a:r>
                      <a:r>
                        <a:rPr lang="ru-RU" sz="2000" baseline="0" dirty="0"/>
                        <a:t>и НЕ подписан ЭП, то – да.</a:t>
                      </a:r>
                    </a:p>
                    <a:p>
                      <a:pPr algn="r"/>
                      <a:r>
                        <a:rPr lang="ru-RU" sz="2000" baseline="0" dirty="0"/>
                        <a:t>3. Если отчет представлен в формате </a:t>
                      </a:r>
                      <a:r>
                        <a:rPr lang="en-US" sz="2000" baseline="0" dirty="0"/>
                        <a:t>.</a:t>
                      </a:r>
                      <a:r>
                        <a:rPr lang="en-US" sz="2000" baseline="0" dirty="0" err="1"/>
                        <a:t>xls</a:t>
                      </a:r>
                      <a:r>
                        <a:rPr lang="en-US" sz="2000" baseline="0" dirty="0"/>
                        <a:t> </a:t>
                      </a:r>
                      <a:r>
                        <a:rPr lang="ru-RU" sz="2000" baseline="0" dirty="0"/>
                        <a:t>или </a:t>
                      </a:r>
                      <a:r>
                        <a:rPr lang="en-US" sz="2000" baseline="0" dirty="0"/>
                        <a:t>.</a:t>
                      </a:r>
                      <a:r>
                        <a:rPr lang="en-US" sz="2000" baseline="0" dirty="0" err="1"/>
                        <a:t>xlsx</a:t>
                      </a:r>
                      <a:r>
                        <a:rPr lang="ru-RU" sz="2000" baseline="0" dirty="0"/>
                        <a:t> в соответствии с шаблоном и подписан ЭП, то нет.</a:t>
                      </a:r>
                    </a:p>
                    <a:p>
                      <a:pPr marL="0" marR="0" indent="0" algn="r" defTabSz="685800" rtl="0" eaLnBrk="1" fontAlgn="auto" latinLnBrk="0" hangingPunct="1">
                        <a:lnSpc>
                          <a:spcPct val="100000"/>
                        </a:lnSpc>
                        <a:spcBef>
                          <a:spcPts val="0"/>
                        </a:spcBef>
                        <a:spcAft>
                          <a:spcPts val="0"/>
                        </a:spcAft>
                        <a:buClrTx/>
                        <a:buSzTx/>
                        <a:buFontTx/>
                        <a:buNone/>
                        <a:tabLst/>
                        <a:defRPr/>
                      </a:pPr>
                      <a:r>
                        <a:rPr lang="ru-RU" sz="2000" baseline="0" dirty="0"/>
                        <a:t>4. Если отчет представлен в формате </a:t>
                      </a:r>
                      <a:r>
                        <a:rPr lang="en-US" sz="2000" baseline="0" dirty="0"/>
                        <a:t>.</a:t>
                      </a:r>
                      <a:r>
                        <a:rPr lang="en-US" sz="2000" baseline="0" dirty="0" err="1"/>
                        <a:t>xls</a:t>
                      </a:r>
                      <a:r>
                        <a:rPr lang="en-US" sz="2000" baseline="0" dirty="0"/>
                        <a:t> </a:t>
                      </a:r>
                      <a:r>
                        <a:rPr lang="ru-RU" sz="2000" baseline="0" dirty="0"/>
                        <a:t>или </a:t>
                      </a:r>
                      <a:r>
                        <a:rPr lang="en-US" sz="2000" baseline="0" dirty="0"/>
                        <a:t>.</a:t>
                      </a:r>
                      <a:r>
                        <a:rPr lang="en-US" sz="2000" baseline="0" dirty="0" err="1"/>
                        <a:t>xlsx</a:t>
                      </a:r>
                      <a:r>
                        <a:rPr lang="ru-RU" sz="2000" baseline="0" dirty="0"/>
                        <a:t> в соответствии с шаблоном и НЕ подписан ЭП, то да.    </a:t>
                      </a:r>
                      <a:endParaRPr lang="ru-RU" sz="2000" dirty="0"/>
                    </a:p>
                  </a:txBody>
                  <a:tcPr/>
                </a:tc>
                <a:extLst>
                  <a:ext uri="{0D108BD9-81ED-4DB2-BD59-A6C34878D82A}">
                    <a16:rowId xmlns:a16="http://schemas.microsoft.com/office/drawing/2014/main" val="10000"/>
                  </a:ext>
                </a:extLst>
              </a:tr>
              <a:tr h="215561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dirty="0">
                          <a:solidFill>
                            <a:schemeClr val="tx1"/>
                          </a:solidFill>
                          <a:effectLst/>
                          <a:latin typeface="+mn-lt"/>
                          <a:ea typeface="+mn-ea"/>
                          <a:cs typeface="+mn-cs"/>
                        </a:rPr>
                        <a:t>Какую статью необходимо применять, если отчет представлен с</a:t>
                      </a:r>
                      <a:r>
                        <a:rPr lang="ru-RU" sz="2000" b="1" kern="1200" baseline="0" dirty="0">
                          <a:solidFill>
                            <a:schemeClr val="tx1"/>
                          </a:solidFill>
                          <a:effectLst/>
                          <a:latin typeface="+mn-lt"/>
                          <a:ea typeface="+mn-ea"/>
                          <a:cs typeface="+mn-cs"/>
                        </a:rPr>
                        <a:t> нарушением срока или не представлен вообще. </a:t>
                      </a:r>
                      <a:endParaRPr lang="ru-RU" sz="2000" b="1" kern="1200" dirty="0">
                        <a:solidFill>
                          <a:schemeClr val="tx1"/>
                        </a:solidFill>
                        <a:effectLst/>
                        <a:latin typeface="+mn-lt"/>
                        <a:ea typeface="+mn-ea"/>
                        <a:cs typeface="+mn-cs"/>
                      </a:endParaRPr>
                    </a:p>
                  </a:txBody>
                  <a:tcPr/>
                </a:tc>
                <a:tc>
                  <a:txBody>
                    <a:bodyPr/>
                    <a:lstStyle/>
                    <a:p>
                      <a:pPr algn="r"/>
                      <a:r>
                        <a:rPr lang="ru-RU" sz="2000" b="1" kern="1200" baseline="0" dirty="0">
                          <a:solidFill>
                            <a:schemeClr val="tx1"/>
                          </a:solidFill>
                          <a:effectLst/>
                          <a:latin typeface="+mn-lt"/>
                          <a:ea typeface="+mn-ea"/>
                          <a:cs typeface="+mn-cs"/>
                        </a:rPr>
                        <a:t>Необходимо применять статью 9.1. КоАП РФ, так как требование о предоставлении отчета – это требование Федерального закона </a:t>
                      </a:r>
                      <a:r>
                        <a:rPr lang="ru-RU" sz="2000" b="1" kern="1200" dirty="0">
                          <a:solidFill>
                            <a:schemeClr val="tx1"/>
                          </a:solidFill>
                          <a:effectLst/>
                          <a:latin typeface="+mn-lt"/>
                          <a:ea typeface="+mn-ea"/>
                          <a:cs typeface="+mn-cs"/>
                        </a:rPr>
                        <a:t>от 21.07.1997 № 116-ФЗ.</a:t>
                      </a:r>
                      <a:r>
                        <a:rPr lang="ru-RU" sz="2000" b="1" kern="1200" baseline="0" dirty="0">
                          <a:solidFill>
                            <a:schemeClr val="tx1"/>
                          </a:solidFill>
                          <a:effectLst/>
                          <a:latin typeface="+mn-lt"/>
                          <a:ea typeface="+mn-ea"/>
                          <a:cs typeface="+mn-cs"/>
                        </a:rPr>
                        <a:t> </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51924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28</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929966304"/>
              </p:ext>
            </p:extLst>
          </p:nvPr>
        </p:nvGraphicFramePr>
        <p:xfrm>
          <a:off x="214282" y="620688"/>
          <a:ext cx="8786876" cy="6278880"/>
        </p:xfrm>
        <a:graphic>
          <a:graphicData uri="http://schemas.openxmlformats.org/drawingml/2006/table">
            <a:tbl>
              <a:tblPr firstRow="1" bandRow="1">
                <a:tableStyleId>{5C22544A-7EE6-4342-B048-85BDC9FD1C3A}</a:tableStyleId>
              </a:tblPr>
              <a:tblGrid>
                <a:gridCol w="4393438">
                  <a:extLst>
                    <a:ext uri="{9D8B030D-6E8A-4147-A177-3AD203B41FA5}">
                      <a16:colId xmlns:a16="http://schemas.microsoft.com/office/drawing/2014/main" val="20000"/>
                    </a:ext>
                  </a:extLst>
                </a:gridCol>
                <a:gridCol w="4393438">
                  <a:extLst>
                    <a:ext uri="{9D8B030D-6E8A-4147-A177-3AD203B41FA5}">
                      <a16:colId xmlns:a16="http://schemas.microsoft.com/office/drawing/2014/main" val="20001"/>
                    </a:ext>
                  </a:extLst>
                </a:gridCol>
              </a:tblGrid>
              <a:tr h="2448272">
                <a:tc>
                  <a:txBody>
                    <a:bodyPr/>
                    <a:lstStyle/>
                    <a:p>
                      <a:pPr marL="0" algn="l" defTabSz="685800" rtl="0" eaLnBrk="1" latinLnBrk="0" hangingPunct="1"/>
                      <a:r>
                        <a:rPr lang="ru-RU" sz="2000" b="1" kern="1200" dirty="0">
                          <a:solidFill>
                            <a:schemeClr val="lt1"/>
                          </a:solidFill>
                          <a:latin typeface="+mn-lt"/>
                          <a:ea typeface="+mn-ea"/>
                          <a:cs typeface="+mn-cs"/>
                        </a:rPr>
                        <a:t>В том случае,</a:t>
                      </a:r>
                      <a:r>
                        <a:rPr lang="ru-RU" sz="2000" b="1" kern="1200" baseline="0" dirty="0">
                          <a:solidFill>
                            <a:schemeClr val="lt1"/>
                          </a:solidFill>
                          <a:latin typeface="+mn-lt"/>
                          <a:ea typeface="+mn-ea"/>
                          <a:cs typeface="+mn-cs"/>
                        </a:rPr>
                        <a:t> если организация имеет несколько филиалов, какое территориальное управление вносит информацию о производственном контроле. </a:t>
                      </a:r>
                      <a:endParaRPr lang="ru-RU" sz="2000" b="1" kern="1200" dirty="0">
                        <a:solidFill>
                          <a:schemeClr val="lt1"/>
                        </a:solidFill>
                        <a:latin typeface="+mn-lt"/>
                        <a:ea typeface="+mn-ea"/>
                        <a:cs typeface="+mn-cs"/>
                      </a:endParaRPr>
                    </a:p>
                  </a:txBody>
                  <a:tcPr/>
                </a:tc>
                <a:tc>
                  <a:txBody>
                    <a:bodyPr/>
                    <a:lstStyle/>
                    <a:p>
                      <a:pPr algn="r"/>
                      <a:r>
                        <a:rPr lang="ru-RU" sz="2000" dirty="0"/>
                        <a:t>Отчеты предоставляются по месту</a:t>
                      </a:r>
                      <a:r>
                        <a:rPr lang="ru-RU" sz="2000" baseline="0" dirty="0"/>
                        <a:t> надзора  ОПО. Если организация предоставляет отчет в электронном виде в формате </a:t>
                      </a:r>
                      <a:r>
                        <a:rPr lang="en-US" sz="2000" baseline="0" dirty="0"/>
                        <a:t>XML</a:t>
                      </a:r>
                      <a:r>
                        <a:rPr lang="ru-RU" sz="2000" baseline="0" dirty="0"/>
                        <a:t>, то отчет предоставляется или в территориальный орган по месту регистрации ОПО, или в территориальный орган по месту надзора за ОПО.   </a:t>
                      </a:r>
                      <a:endParaRPr lang="ru-RU" sz="2000" dirty="0"/>
                    </a:p>
                  </a:txBody>
                  <a:tcPr/>
                </a:tc>
                <a:extLst>
                  <a:ext uri="{0D108BD9-81ED-4DB2-BD59-A6C34878D82A}">
                    <a16:rowId xmlns:a16="http://schemas.microsoft.com/office/drawing/2014/main" val="10000"/>
                  </a:ext>
                </a:extLst>
              </a:tr>
              <a:tr h="244827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dirty="0">
                          <a:solidFill>
                            <a:schemeClr val="tx1"/>
                          </a:solidFill>
                          <a:effectLst/>
                          <a:latin typeface="+mn-lt"/>
                          <a:ea typeface="+mn-ea"/>
                          <a:cs typeface="+mn-cs"/>
                        </a:rPr>
                        <a:t>Рассмотреть возможность дифференциации требований по предоставлению отчетов  в электронном виде (либо по объему предоставляемых сведений) для предприятий, не имеющих службы производственного</a:t>
                      </a:r>
                      <a:r>
                        <a:rPr lang="ru-RU" sz="2000" b="1" kern="1200" baseline="0" dirty="0">
                          <a:solidFill>
                            <a:schemeClr val="tx1"/>
                          </a:solidFill>
                          <a:effectLst/>
                          <a:latin typeface="+mn-lt"/>
                          <a:ea typeface="+mn-ea"/>
                          <a:cs typeface="+mn-cs"/>
                        </a:rPr>
                        <a:t> контроля, и для предприятий, на которых такая должна быть. </a:t>
                      </a:r>
                      <a:r>
                        <a:rPr lang="ru-RU" sz="2000" b="1" kern="1200" dirty="0">
                          <a:solidFill>
                            <a:schemeClr val="tx1"/>
                          </a:solidFill>
                          <a:effectLst/>
                          <a:latin typeface="+mn-lt"/>
                          <a:ea typeface="+mn-ea"/>
                          <a:cs typeface="+mn-cs"/>
                        </a:rPr>
                        <a:t> </a:t>
                      </a:r>
                    </a:p>
                    <a:p>
                      <a:pPr marL="0" algn="l" defTabSz="685800" rtl="0" eaLnBrk="1" latinLnBrk="0" hangingPunct="1"/>
                      <a:endParaRPr lang="ru-RU" sz="2000" b="1" kern="1200" dirty="0">
                        <a:solidFill>
                          <a:schemeClr val="lt1"/>
                        </a:solidFill>
                        <a:latin typeface="+mn-lt"/>
                        <a:ea typeface="+mn-ea"/>
                        <a:cs typeface="+mn-cs"/>
                      </a:endParaRPr>
                    </a:p>
                  </a:txBody>
                  <a:tcPr/>
                </a:tc>
                <a:tc>
                  <a:txBody>
                    <a:bodyPr/>
                    <a:lstStyle/>
                    <a:p>
                      <a:pPr algn="r"/>
                      <a:r>
                        <a:rPr lang="ru-RU" sz="2000" b="1" kern="1200" dirty="0">
                          <a:solidFill>
                            <a:schemeClr val="tx1"/>
                          </a:solidFill>
                          <a:effectLst/>
                          <a:latin typeface="+mn-lt"/>
                          <a:ea typeface="+mn-ea"/>
                          <a:cs typeface="+mn-cs"/>
                        </a:rPr>
                        <a:t>Статья 9 Федерального закона от 21.07.1997 № 116-ФЗ: </a:t>
                      </a:r>
                      <a:r>
                        <a:rPr lang="ru-RU" sz="2000" b="0" i="0" u="none" strike="noStrike" kern="1200" baseline="0" dirty="0">
                          <a:solidFill>
                            <a:schemeClr val="dk1"/>
                          </a:solidFill>
                          <a:latin typeface="+mn-lt"/>
                          <a:ea typeface="+mn-ea"/>
                          <a:cs typeface="+mn-cs"/>
                        </a:rPr>
                        <a:t> </a:t>
                      </a:r>
                      <a:r>
                        <a:rPr lang="ru-RU" sz="2000" b="1" i="0" u="none" strike="noStrike" kern="1200" baseline="0" dirty="0">
                          <a:solidFill>
                            <a:schemeClr val="tx1"/>
                          </a:solidFill>
                          <a:effectLst/>
                          <a:latin typeface="+mn-lt"/>
                          <a:ea typeface="+mn-ea"/>
                          <a:cs typeface="+mn-cs"/>
                        </a:rPr>
                        <a:t>о</a:t>
                      </a:r>
                      <a:r>
                        <a:rPr lang="ru-RU" sz="2000" b="1" kern="1200" dirty="0">
                          <a:solidFill>
                            <a:schemeClr val="tx1"/>
                          </a:solidFill>
                          <a:effectLst/>
                          <a:latin typeface="+mn-lt"/>
                          <a:ea typeface="+mn-ea"/>
                          <a:cs typeface="+mn-cs"/>
                        </a:rPr>
                        <a:t>рганизация, эксплуатирующая опасный производственный объект, обязана</a:t>
                      </a:r>
                    </a:p>
                    <a:p>
                      <a:pPr algn="r"/>
                      <a:r>
                        <a:rPr lang="ru-RU" sz="2000" b="1" kern="1200" dirty="0">
                          <a:solidFill>
                            <a:schemeClr val="tx1"/>
                          </a:solidFill>
                          <a:effectLst/>
                          <a:latin typeface="+mn-lt"/>
                          <a:ea typeface="+mn-ea"/>
                          <a:cs typeface="+mn-cs"/>
                        </a:rPr>
                        <a:t>организовывать и осуществлять </a:t>
                      </a:r>
                      <a:r>
                        <a:rPr lang="ru-RU" sz="2000" b="1" u="none" kern="1200" dirty="0">
                          <a:solidFill>
                            <a:schemeClr val="tx1"/>
                          </a:solidFill>
                          <a:effectLst/>
                          <a:latin typeface="+mn-lt"/>
                          <a:ea typeface="+mn-ea"/>
                          <a:cs typeface="+mn-cs"/>
                          <a:hlinkClick r:id="rId2"/>
                        </a:rPr>
                        <a:t>производственный контроль за соблюдением требований промышленной безопасности.</a:t>
                      </a:r>
                      <a:r>
                        <a:rPr lang="ru-RU" sz="2000" b="1" u="none" kern="1200" dirty="0">
                          <a:solidFill>
                            <a:schemeClr val="tx1"/>
                          </a:solidFill>
                          <a:effectLst/>
                          <a:latin typeface="+mn-lt"/>
                          <a:ea typeface="+mn-ea"/>
                          <a:cs typeface="+mn-cs"/>
                        </a:rPr>
                        <a:t> В настоящее время дифференциация</a:t>
                      </a:r>
                      <a:r>
                        <a:rPr lang="ru-RU" sz="2000" b="1" u="none" kern="1200" baseline="0" dirty="0">
                          <a:solidFill>
                            <a:schemeClr val="tx1"/>
                          </a:solidFill>
                          <a:effectLst/>
                          <a:latin typeface="+mn-lt"/>
                          <a:ea typeface="+mn-ea"/>
                          <a:cs typeface="+mn-cs"/>
                        </a:rPr>
                        <a:t> не предусмотрена</a:t>
                      </a:r>
                      <a:endParaRPr lang="ru-RU" sz="2000" b="1" u="none" kern="1200" dirty="0">
                        <a:solidFill>
                          <a:schemeClr val="tx1"/>
                        </a:solidFill>
                        <a:effectLst/>
                        <a:latin typeface="+mn-lt"/>
                        <a:ea typeface="+mn-ea"/>
                        <a:cs typeface="+mn-cs"/>
                      </a:endParaRPr>
                    </a:p>
                    <a:p>
                      <a:pPr algn="r"/>
                      <a:endParaRPr lang="ru-RU" sz="20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228372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29</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288643419"/>
              </p:ext>
            </p:extLst>
          </p:nvPr>
        </p:nvGraphicFramePr>
        <p:xfrm>
          <a:off x="268620" y="764704"/>
          <a:ext cx="8678198" cy="5544616"/>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3481730">
                <a:tc>
                  <a:txBody>
                    <a:bodyPr/>
                    <a:lstStyle/>
                    <a:p>
                      <a:pPr algn="l"/>
                      <a:r>
                        <a:rPr lang="ru-RU" sz="2000" b="1" kern="1200" dirty="0">
                          <a:solidFill>
                            <a:schemeClr val="lt1"/>
                          </a:solidFill>
                          <a:effectLst/>
                          <a:latin typeface="+mn-lt"/>
                          <a:ea typeface="+mn-ea"/>
                          <a:cs typeface="+mn-cs"/>
                        </a:rPr>
                        <a:t>План мероприятий по обеспечению промышленной безопасности на текущий год – все планы мероприятий разрабатываемые на предприятии распространяются на все ОПО, можно ли указать в столбце регистрационный номер ОПО все номера ОПО через запятую, если нет, то как сделать правильно ? </a:t>
                      </a:r>
                    </a:p>
                    <a:p>
                      <a:pPr algn="l"/>
                      <a:r>
                        <a:rPr lang="ru-RU" sz="2000" b="1" kern="1200" dirty="0">
                          <a:solidFill>
                            <a:schemeClr val="lt1"/>
                          </a:solidFill>
                          <a:effectLst/>
                          <a:latin typeface="+mn-lt"/>
                          <a:ea typeface="+mn-ea"/>
                          <a:cs typeface="+mn-cs"/>
                        </a:rPr>
                        <a:t>  </a:t>
                      </a:r>
                      <a:endParaRPr lang="ru-RU" sz="2000" dirty="0"/>
                    </a:p>
                  </a:txBody>
                  <a:tcPr/>
                </a:tc>
                <a:tc>
                  <a:txBody>
                    <a:bodyPr/>
                    <a:lstStyle/>
                    <a:p>
                      <a:pPr algn="r"/>
                      <a:r>
                        <a:rPr lang="ru-RU" sz="2000" b="1" kern="1200" dirty="0">
                          <a:solidFill>
                            <a:schemeClr val="lt1"/>
                          </a:solidFill>
                          <a:effectLst/>
                          <a:latin typeface="+mn-lt"/>
                          <a:ea typeface="+mn-ea"/>
                          <a:cs typeface="+mn-cs"/>
                        </a:rPr>
                        <a:t>Нет, через запятую нельзя. Необходимо строго указывать мероприятия на каждый ОПО.</a:t>
                      </a:r>
                    </a:p>
                    <a:p>
                      <a:pPr algn="r"/>
                      <a:endParaRPr lang="ru-RU" sz="2000" dirty="0"/>
                    </a:p>
                  </a:txBody>
                  <a:tcPr/>
                </a:tc>
                <a:extLst>
                  <a:ext uri="{0D108BD9-81ED-4DB2-BD59-A6C34878D82A}">
                    <a16:rowId xmlns:a16="http://schemas.microsoft.com/office/drawing/2014/main" val="10000"/>
                  </a:ext>
                </a:extLst>
              </a:tr>
              <a:tr h="2062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dirty="0">
                          <a:solidFill>
                            <a:schemeClr val="tx1"/>
                          </a:solidFill>
                          <a:effectLst/>
                          <a:latin typeface="+mn-lt"/>
                          <a:ea typeface="+mn-ea"/>
                          <a:cs typeface="+mn-cs"/>
                        </a:rPr>
                        <a:t>В случае, если по каждому ОПО формируется отдельный отчет  (п.4 приказа), необходимо вносить все мероприятия, или только те, которые относятся к данному ОПО ?</a:t>
                      </a:r>
                      <a:endParaRPr lang="ru-RU" sz="2000" dirty="0">
                        <a:solidFill>
                          <a:schemeClr val="tx1"/>
                        </a:solidFill>
                      </a:endParaRPr>
                    </a:p>
                  </a:txBody>
                  <a:tcPr/>
                </a:tc>
                <a:tc>
                  <a:txBody>
                    <a:bodyPr/>
                    <a:lstStyle/>
                    <a:p>
                      <a:pPr algn="r"/>
                      <a:r>
                        <a:rPr lang="ru-RU" sz="2000" b="1" kern="1200" dirty="0">
                          <a:solidFill>
                            <a:schemeClr val="tx1"/>
                          </a:solidFill>
                          <a:effectLst/>
                          <a:latin typeface="+mn-lt"/>
                          <a:ea typeface="+mn-ea"/>
                          <a:cs typeface="+mn-cs"/>
                        </a:rPr>
                        <a:t>К каждому ОПО вносятся мероприятия, относящиеся к данному ОПО.</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17633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1708913157"/>
              </p:ext>
            </p:extLst>
          </p:nvPr>
        </p:nvGraphicFramePr>
        <p:xfrm>
          <a:off x="46573" y="1772816"/>
          <a:ext cx="8568952"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Line 2"/>
          <p:cNvSpPr>
            <a:spLocks noChangeShapeType="1"/>
          </p:cNvSpPr>
          <p:nvPr/>
        </p:nvSpPr>
        <p:spPr bwMode="auto">
          <a:xfrm flipV="1">
            <a:off x="7938" y="648663"/>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a:latin typeface="Calibri" pitchFamily="34" charset="0"/>
              <a:cs typeface="Calibri" pitchFamily="34" charset="0"/>
            </a:endParaRPr>
          </a:p>
        </p:txBody>
      </p:sp>
      <p:sp>
        <p:nvSpPr>
          <p:cNvPr id="3" name="Прямоугольник 2"/>
          <p:cNvSpPr/>
          <p:nvPr/>
        </p:nvSpPr>
        <p:spPr>
          <a:xfrm>
            <a:off x="179512" y="31630"/>
            <a:ext cx="8892480" cy="646331"/>
          </a:xfrm>
          <a:prstGeom prst="rect">
            <a:avLst/>
          </a:prstGeom>
        </p:spPr>
        <p:txBody>
          <a:bodyPr wrap="square">
            <a:spAutoFit/>
          </a:bodyPr>
          <a:lstStyle/>
          <a:p>
            <a:pPr algn="r"/>
            <a:r>
              <a:rPr kumimoji="1" lang="ru-RU" b="1" dirty="0">
                <a:latin typeface="Calibri" pitchFamily="34" charset="0"/>
                <a:cs typeface="Calibri" pitchFamily="34" charset="0"/>
              </a:rPr>
              <a:t>Подсистема «СПК-Мониторинг» Комплексной системы информатизации Ростехнадзора</a:t>
            </a:r>
          </a:p>
        </p:txBody>
      </p:sp>
      <p:sp>
        <p:nvSpPr>
          <p:cNvPr id="9" name="TextBox 8"/>
          <p:cNvSpPr txBox="1"/>
          <p:nvPr/>
        </p:nvSpPr>
        <p:spPr>
          <a:xfrm>
            <a:off x="4499152" y="3962492"/>
            <a:ext cx="1656184" cy="461665"/>
          </a:xfrm>
          <a:prstGeom prst="rect">
            <a:avLst/>
          </a:prstGeom>
          <a:noFill/>
        </p:spPr>
        <p:txBody>
          <a:bodyPr wrap="square" rtlCol="0">
            <a:spAutoFit/>
          </a:bodyPr>
          <a:lstStyle/>
          <a:p>
            <a:pPr algn="ctr"/>
            <a:r>
              <a:rPr lang="ru-RU" sz="2400" dirty="0"/>
              <a:t>ИЛИ</a:t>
            </a:r>
          </a:p>
        </p:txBody>
      </p:sp>
      <p:sp>
        <p:nvSpPr>
          <p:cNvPr id="5" name="TextBox 4"/>
          <p:cNvSpPr txBox="1"/>
          <p:nvPr/>
        </p:nvSpPr>
        <p:spPr>
          <a:xfrm rot="1193678">
            <a:off x="2398152" y="5143918"/>
            <a:ext cx="1728192" cy="646331"/>
          </a:xfrm>
          <a:prstGeom prst="rect">
            <a:avLst/>
          </a:prstGeom>
          <a:noFill/>
        </p:spPr>
        <p:txBody>
          <a:bodyPr wrap="square" rtlCol="0">
            <a:spAutoFit/>
          </a:bodyPr>
          <a:lstStyle/>
          <a:p>
            <a:pPr algn="ctr"/>
            <a:r>
              <a:rPr lang="ru-RU" i="1" dirty="0"/>
              <a:t>Электронная почта</a:t>
            </a:r>
          </a:p>
        </p:txBody>
      </p:sp>
      <p:sp>
        <p:nvSpPr>
          <p:cNvPr id="11" name="Скругленный прямоугольник 10"/>
          <p:cNvSpPr/>
          <p:nvPr/>
        </p:nvSpPr>
        <p:spPr>
          <a:xfrm>
            <a:off x="6732240" y="2276872"/>
            <a:ext cx="2245187" cy="1341042"/>
          </a:xfrm>
          <a:prstGeom prst="roundRect">
            <a:avLst/>
          </a:prstGeom>
          <a:solidFill>
            <a:srgbClr val="FFC000">
              <a:alpha val="6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Шаблоны для заполнения на сайте Ростехнадзора</a:t>
            </a:r>
          </a:p>
        </p:txBody>
      </p:sp>
      <p:sp>
        <p:nvSpPr>
          <p:cNvPr id="2" name="Скругленный прямоугольник 1"/>
          <p:cNvSpPr/>
          <p:nvPr/>
        </p:nvSpPr>
        <p:spPr>
          <a:xfrm>
            <a:off x="6817187" y="5229200"/>
            <a:ext cx="2254805" cy="1368152"/>
          </a:xfrm>
          <a:prstGeom prst="roundRect">
            <a:avLst/>
          </a:prstGeom>
          <a:solidFill>
            <a:srgbClr val="FF0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Доступ в КСИ эксплуатирующим организациям </a:t>
            </a:r>
            <a:br>
              <a:rPr lang="ru-RU" dirty="0">
                <a:solidFill>
                  <a:schemeClr val="tx1"/>
                </a:solidFill>
              </a:rPr>
            </a:br>
            <a:r>
              <a:rPr lang="ru-RU" dirty="0">
                <a:solidFill>
                  <a:schemeClr val="tx1"/>
                </a:solidFill>
              </a:rPr>
              <a:t>не предоставляется</a:t>
            </a:r>
          </a:p>
        </p:txBody>
      </p:sp>
    </p:spTree>
    <p:extLst>
      <p:ext uri="{BB962C8B-B14F-4D97-AF65-F5344CB8AC3E}">
        <p14:creationId xmlns:p14="http://schemas.microsoft.com/office/powerpoint/2010/main" val="22473718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30</a:t>
            </a:fld>
            <a:endParaRPr lang="ru-RU" dirty="0"/>
          </a:p>
        </p:txBody>
      </p:sp>
      <p:sp>
        <p:nvSpPr>
          <p:cNvPr id="3" name="Line 2"/>
          <p:cNvSpPr>
            <a:spLocks noChangeShapeType="1"/>
          </p:cNvSpPr>
          <p:nvPr/>
        </p:nvSpPr>
        <p:spPr bwMode="auto">
          <a:xfrm flipV="1">
            <a:off x="0" y="548680"/>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178563" y="139448"/>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076454538"/>
              </p:ext>
            </p:extLst>
          </p:nvPr>
        </p:nvGraphicFramePr>
        <p:xfrm>
          <a:off x="287239" y="692696"/>
          <a:ext cx="8678198" cy="5394960"/>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370840">
                <a:tc>
                  <a:txBody>
                    <a:bodyPr/>
                    <a:lstStyle/>
                    <a:p>
                      <a:pPr algn="just"/>
                      <a:r>
                        <a:rPr lang="ru-RU" sz="1800" b="1" kern="1200" dirty="0">
                          <a:solidFill>
                            <a:schemeClr val="lt1"/>
                          </a:solidFill>
                          <a:effectLst/>
                          <a:latin typeface="+mn-lt"/>
                          <a:ea typeface="+mn-ea"/>
                          <a:cs typeface="+mn-cs"/>
                        </a:rPr>
                        <a:t>Допускается ли не отражать в разделе 1.1. (План мероприятий оп </a:t>
                      </a:r>
                      <a:br>
                        <a:rPr lang="ru-RU" sz="1800" b="1" kern="1200" dirty="0">
                          <a:solidFill>
                            <a:schemeClr val="lt1"/>
                          </a:solidFill>
                          <a:effectLst/>
                          <a:latin typeface="+mn-lt"/>
                          <a:ea typeface="+mn-ea"/>
                          <a:cs typeface="+mn-cs"/>
                        </a:rPr>
                      </a:br>
                      <a:r>
                        <a:rPr lang="ru-RU" sz="1800" b="1" kern="1200" dirty="0">
                          <a:solidFill>
                            <a:schemeClr val="lt1"/>
                          </a:solidFill>
                          <a:effectLst/>
                          <a:latin typeface="+mn-lt"/>
                          <a:ea typeface="+mn-ea"/>
                          <a:cs typeface="+mn-cs"/>
                        </a:rPr>
                        <a:t>обеспечению ПБ...) рекомендуемые для этого раздела мероприятия, которые в </a:t>
                      </a:r>
                      <a:br>
                        <a:rPr lang="ru-RU" sz="1800" b="1" kern="1200" dirty="0">
                          <a:solidFill>
                            <a:schemeClr val="lt1"/>
                          </a:solidFill>
                          <a:effectLst/>
                          <a:latin typeface="+mn-lt"/>
                          <a:ea typeface="+mn-ea"/>
                          <a:cs typeface="+mn-cs"/>
                        </a:rPr>
                      </a:br>
                      <a:r>
                        <a:rPr lang="ru-RU" sz="1800" b="1" kern="1200" dirty="0">
                          <a:solidFill>
                            <a:schemeClr val="lt1"/>
                          </a:solidFill>
                          <a:effectLst/>
                          <a:latin typeface="+mn-lt"/>
                          <a:ea typeface="+mn-ea"/>
                          <a:cs typeface="+mn-cs"/>
                        </a:rPr>
                        <a:t>отчетный период не выполнялись (или выполнялись ранее или со сроками </a:t>
                      </a:r>
                      <a:br>
                        <a:rPr lang="ru-RU" sz="1800" b="1" kern="1200" dirty="0">
                          <a:solidFill>
                            <a:schemeClr val="lt1"/>
                          </a:solidFill>
                          <a:effectLst/>
                          <a:latin typeface="+mn-lt"/>
                          <a:ea typeface="+mn-ea"/>
                          <a:cs typeface="+mn-cs"/>
                        </a:rPr>
                      </a:br>
                      <a:r>
                        <a:rPr lang="ru-RU" sz="1800" b="1" kern="1200" dirty="0">
                          <a:solidFill>
                            <a:schemeClr val="lt1"/>
                          </a:solidFill>
                          <a:effectLst/>
                          <a:latin typeface="+mn-lt"/>
                          <a:ea typeface="+mn-ea"/>
                          <a:cs typeface="+mn-cs"/>
                        </a:rPr>
                        <a:t>выполнения позже отчетного периода)? </a:t>
                      </a:r>
                      <a:r>
                        <a:rPr lang="ru-RU" sz="1800" dirty="0">
                          <a:effectLst/>
                        </a:rPr>
                        <a:t> </a:t>
                      </a:r>
                      <a:r>
                        <a:rPr lang="ru-RU" sz="1800" b="1" kern="1200" dirty="0">
                          <a:solidFill>
                            <a:schemeClr val="lt1"/>
                          </a:solidFill>
                          <a:effectLst/>
                          <a:latin typeface="+mn-lt"/>
                          <a:ea typeface="+mn-ea"/>
                          <a:cs typeface="+mn-cs"/>
                        </a:rPr>
                        <a:t>   </a:t>
                      </a:r>
                      <a:endParaRPr lang="ru-RU" sz="1800" dirty="0"/>
                    </a:p>
                  </a:txBody>
                  <a:tcPr/>
                </a:tc>
                <a:tc>
                  <a:txBody>
                    <a:bodyPr/>
                    <a:lstStyle/>
                    <a:p>
                      <a:pPr algn="r"/>
                      <a:r>
                        <a:rPr lang="ru-RU" sz="1800" b="1" kern="1200" dirty="0">
                          <a:solidFill>
                            <a:schemeClr val="lt1"/>
                          </a:solidFill>
                          <a:effectLst/>
                          <a:latin typeface="+mn-lt"/>
                          <a:ea typeface="+mn-ea"/>
                          <a:cs typeface="+mn-cs"/>
                        </a:rPr>
                        <a:t>Да.</a:t>
                      </a:r>
                    </a:p>
                    <a:p>
                      <a:pPr algn="r"/>
                      <a:endParaRPr lang="ru-RU" sz="1800" dirty="0"/>
                    </a:p>
                  </a:txBody>
                  <a:tcPr/>
                </a:tc>
                <a:extLst>
                  <a:ext uri="{0D108BD9-81ED-4DB2-BD59-A6C34878D82A}">
                    <a16:rowId xmlns:a16="http://schemas.microsoft.com/office/drawing/2014/main" val="10000"/>
                  </a:ext>
                </a:extLst>
              </a:tr>
              <a:tr h="370840">
                <a:tc>
                  <a:txBody>
                    <a:bodyPr/>
                    <a:lstStyle/>
                    <a:p>
                      <a:pPr algn="just"/>
                      <a:r>
                        <a:rPr lang="ru-RU" sz="1800" kern="1200" dirty="0">
                          <a:solidFill>
                            <a:schemeClr val="dk1"/>
                          </a:solidFill>
                          <a:effectLst/>
                          <a:latin typeface="+mn-lt"/>
                          <a:ea typeface="+mn-ea"/>
                          <a:cs typeface="+mn-cs"/>
                        </a:rPr>
                        <a:t>В шаблоне представленном на сайте Ростехнадзора отсутствует вкладка 1.3. Сведения о выполнении плана проведения контроль-профилактических проверок за отчетный период, значит ли это что его не надо заполнять (информации о данном пункте в приказе Ростехнадзора  от 23.01.2014 №25 есть)? Если его надо заполнять, то куда вносить данные ?</a:t>
                      </a:r>
                    </a:p>
                    <a:p>
                      <a:pPr algn="just"/>
                      <a:r>
                        <a:rPr lang="ru-RU" sz="1800" kern="1200" dirty="0">
                          <a:solidFill>
                            <a:schemeClr val="dk1"/>
                          </a:solidFill>
                          <a:effectLst/>
                          <a:latin typeface="+mn-lt"/>
                          <a:ea typeface="+mn-ea"/>
                          <a:cs typeface="+mn-cs"/>
                        </a:rPr>
                        <a:t> </a:t>
                      </a:r>
                    </a:p>
                  </a:txBody>
                  <a:tcPr/>
                </a:tc>
                <a:tc>
                  <a:txBody>
                    <a:bodyPr/>
                    <a:lstStyle/>
                    <a:p>
                      <a:pPr algn="r"/>
                      <a:r>
                        <a:rPr lang="ru-RU" sz="1800" kern="1200" dirty="0">
                          <a:solidFill>
                            <a:schemeClr val="dk1"/>
                          </a:solidFill>
                          <a:effectLst/>
                          <a:latin typeface="+mn-lt"/>
                          <a:ea typeface="+mn-ea"/>
                          <a:cs typeface="+mn-cs"/>
                        </a:rPr>
                        <a:t>Как указано в легенде шаблона, данный блок формируется из 5.1</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43945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31</a:t>
            </a:fld>
            <a:endParaRPr lang="ru-RU" dirty="0"/>
          </a:p>
        </p:txBody>
      </p:sp>
      <p:sp>
        <p:nvSpPr>
          <p:cNvPr id="3" name="Line 2"/>
          <p:cNvSpPr>
            <a:spLocks noChangeShapeType="1"/>
          </p:cNvSpPr>
          <p:nvPr/>
        </p:nvSpPr>
        <p:spPr bwMode="auto">
          <a:xfrm flipV="1">
            <a:off x="35719" y="548680"/>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74282"/>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903574774"/>
              </p:ext>
            </p:extLst>
          </p:nvPr>
        </p:nvGraphicFramePr>
        <p:xfrm>
          <a:off x="268620" y="692696"/>
          <a:ext cx="8678198" cy="5616624"/>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3485014">
                <a:tc>
                  <a:txBody>
                    <a:bodyPr/>
                    <a:lstStyle/>
                    <a:p>
                      <a:r>
                        <a:rPr lang="ru-RU" sz="2000" b="1" kern="1200" dirty="0">
                          <a:solidFill>
                            <a:schemeClr val="lt1"/>
                          </a:solidFill>
                          <a:effectLst/>
                          <a:latin typeface="+mn-lt"/>
                          <a:ea typeface="+mn-ea"/>
                          <a:cs typeface="+mn-cs"/>
                        </a:rPr>
                        <a:t>Вопрос по п.1.4. Копии полисов обязательного страхования гражданской ответственности владельца ОПО – в 2014 году на предприятии действовали два полиса страхования до 27.03.2014г. и до 27.03.2015г. значит необходимо прикладывать на каждый ОПО два полиса страхования? </a:t>
                      </a:r>
                    </a:p>
                    <a:p>
                      <a:r>
                        <a:rPr lang="ru-RU" sz="2000" b="1" kern="1200" dirty="0">
                          <a:solidFill>
                            <a:schemeClr val="lt1"/>
                          </a:solidFill>
                          <a:effectLst/>
                          <a:latin typeface="+mn-lt"/>
                          <a:ea typeface="+mn-ea"/>
                          <a:cs typeface="+mn-cs"/>
                        </a:rPr>
                        <a:t>    </a:t>
                      </a:r>
                      <a:endParaRPr lang="ru-RU" sz="2000" dirty="0"/>
                    </a:p>
                  </a:txBody>
                  <a:tcPr/>
                </a:tc>
                <a:tc>
                  <a:txBody>
                    <a:bodyPr/>
                    <a:lstStyle/>
                    <a:p>
                      <a:pPr algn="r"/>
                      <a:r>
                        <a:rPr lang="ru-RU" sz="2000" b="1" kern="1200" dirty="0">
                          <a:solidFill>
                            <a:schemeClr val="lt1"/>
                          </a:solidFill>
                          <a:effectLst/>
                          <a:latin typeface="+mn-lt"/>
                          <a:ea typeface="+mn-ea"/>
                          <a:cs typeface="+mn-cs"/>
                        </a:rPr>
                        <a:t>Да.</a:t>
                      </a:r>
                    </a:p>
                    <a:p>
                      <a:pPr algn="r"/>
                      <a:endParaRPr lang="ru-RU" sz="2000" dirty="0"/>
                    </a:p>
                  </a:txBody>
                  <a:tcPr/>
                </a:tc>
                <a:extLst>
                  <a:ext uri="{0D108BD9-81ED-4DB2-BD59-A6C34878D82A}">
                    <a16:rowId xmlns:a16="http://schemas.microsoft.com/office/drawing/2014/main" val="10000"/>
                  </a:ext>
                </a:extLst>
              </a:tr>
              <a:tr h="2131610">
                <a:tc>
                  <a:txBody>
                    <a:bodyPr/>
                    <a:lstStyle/>
                    <a:p>
                      <a:r>
                        <a:rPr lang="ru-RU" sz="2000" kern="1200" dirty="0">
                          <a:solidFill>
                            <a:schemeClr val="dk1"/>
                          </a:solidFill>
                          <a:effectLst/>
                          <a:latin typeface="+mn-lt"/>
                          <a:ea typeface="+mn-ea"/>
                          <a:cs typeface="+mn-cs"/>
                        </a:rPr>
                        <a:t>Если на ОПО не требуется ПЛА, соответственно не проводятся учебные тревоги и учебно-тренировочные занятия – каким образом заполнять таблицу ?</a:t>
                      </a:r>
                    </a:p>
                    <a:p>
                      <a:r>
                        <a:rPr lang="ru-RU" sz="2000" kern="1200" dirty="0">
                          <a:solidFill>
                            <a:schemeClr val="dk1"/>
                          </a:solidFill>
                          <a:effectLst/>
                          <a:latin typeface="+mn-lt"/>
                          <a:ea typeface="+mn-ea"/>
                          <a:cs typeface="+mn-cs"/>
                        </a:rPr>
                        <a:t> </a:t>
                      </a:r>
                    </a:p>
                  </a:txBody>
                  <a:tcPr/>
                </a:tc>
                <a:tc>
                  <a:txBody>
                    <a:bodyPr/>
                    <a:lstStyle/>
                    <a:p>
                      <a:pPr algn="r"/>
                      <a:r>
                        <a:rPr lang="ru-RU" sz="2000" kern="1200" dirty="0">
                          <a:solidFill>
                            <a:schemeClr val="dk1"/>
                          </a:solidFill>
                          <a:effectLst/>
                          <a:latin typeface="+mn-lt"/>
                          <a:ea typeface="+mn-ea"/>
                          <a:cs typeface="+mn-cs"/>
                        </a:rPr>
                        <a:t>Если есть отчеты, которые </a:t>
                      </a:r>
                      <a:br>
                        <a:rPr lang="ru-RU" sz="2000" kern="1200" dirty="0">
                          <a:solidFill>
                            <a:schemeClr val="dk1"/>
                          </a:solidFill>
                          <a:effectLst/>
                          <a:latin typeface="+mn-lt"/>
                          <a:ea typeface="+mn-ea"/>
                          <a:cs typeface="+mn-cs"/>
                        </a:rPr>
                      </a:br>
                      <a:r>
                        <a:rPr lang="ru-RU" sz="2000" kern="1200" dirty="0">
                          <a:solidFill>
                            <a:schemeClr val="dk1"/>
                          </a:solidFill>
                          <a:effectLst/>
                          <a:latin typeface="+mn-lt"/>
                          <a:ea typeface="+mn-ea"/>
                          <a:cs typeface="+mn-cs"/>
                        </a:rPr>
                        <a:t>по аргументированным причинам эксплуатирующая организация не может заполнить – сведения по таким отчетам не предоставляются.</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628054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32</a:t>
            </a:fld>
            <a:endParaRPr lang="ru-RU" dirty="0"/>
          </a:p>
        </p:txBody>
      </p:sp>
      <p:sp>
        <p:nvSpPr>
          <p:cNvPr id="3" name="Line 2"/>
          <p:cNvSpPr>
            <a:spLocks noChangeShapeType="1"/>
          </p:cNvSpPr>
          <p:nvPr/>
        </p:nvSpPr>
        <p:spPr bwMode="auto">
          <a:xfrm flipV="1">
            <a:off x="68214" y="548680"/>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46777" y="44624"/>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473356754"/>
              </p:ext>
            </p:extLst>
          </p:nvPr>
        </p:nvGraphicFramePr>
        <p:xfrm>
          <a:off x="261855" y="764704"/>
          <a:ext cx="8678198" cy="5458584"/>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2623944">
                <a:tc>
                  <a:txBody>
                    <a:bodyPr/>
                    <a:lstStyle/>
                    <a:p>
                      <a:pPr algn="l"/>
                      <a:r>
                        <a:rPr lang="ru-RU" sz="2000" b="1" kern="1200" dirty="0">
                          <a:solidFill>
                            <a:schemeClr val="lt1"/>
                          </a:solidFill>
                          <a:effectLst/>
                          <a:latin typeface="+mn-lt"/>
                          <a:ea typeface="+mn-ea"/>
                          <a:cs typeface="+mn-cs"/>
                        </a:rPr>
                        <a:t>«Численность работников эксплуатирующей организации, занятых на ОПО» - если одни и те же работники заняты на различных ОПО  - как их считать? В итоге при суммировании может получиться численность, превышающая штат предприятия</a:t>
                      </a:r>
                      <a:endParaRPr lang="ru-RU" sz="2000" dirty="0"/>
                    </a:p>
                  </a:txBody>
                  <a:tcPr/>
                </a:tc>
                <a:tc>
                  <a:txBody>
                    <a:bodyPr/>
                    <a:lstStyle/>
                    <a:p>
                      <a:pPr algn="r"/>
                      <a:r>
                        <a:rPr lang="ru-RU" sz="2000" b="1" kern="1200" dirty="0">
                          <a:solidFill>
                            <a:schemeClr val="lt1"/>
                          </a:solidFill>
                          <a:effectLst/>
                          <a:latin typeface="+mn-lt"/>
                          <a:ea typeface="+mn-ea"/>
                          <a:cs typeface="+mn-cs"/>
                        </a:rPr>
                        <a:t>Суммарно. Это нужно</a:t>
                      </a:r>
                      <a:r>
                        <a:rPr lang="ru-RU" sz="2000" b="1" kern="1200" baseline="0" dirty="0">
                          <a:solidFill>
                            <a:schemeClr val="lt1"/>
                          </a:solidFill>
                          <a:effectLst/>
                          <a:latin typeface="+mn-lt"/>
                          <a:ea typeface="+mn-ea"/>
                          <a:cs typeface="+mn-cs"/>
                        </a:rPr>
                        <a:t> для определения страховых сумм.</a:t>
                      </a:r>
                      <a:endParaRPr lang="ru-RU" sz="2000" b="1" kern="1200" dirty="0">
                        <a:solidFill>
                          <a:schemeClr val="lt1"/>
                        </a:solidFill>
                        <a:effectLst/>
                        <a:latin typeface="+mn-lt"/>
                        <a:ea typeface="+mn-ea"/>
                        <a:cs typeface="+mn-cs"/>
                      </a:endParaRPr>
                    </a:p>
                    <a:p>
                      <a:pPr algn="r"/>
                      <a:endParaRPr lang="ru-RU" sz="2000" dirty="0"/>
                    </a:p>
                  </a:txBody>
                  <a:tcPr/>
                </a:tc>
                <a:extLst>
                  <a:ext uri="{0D108BD9-81ED-4DB2-BD59-A6C34878D82A}">
                    <a16:rowId xmlns:a16="http://schemas.microsoft.com/office/drawing/2014/main" val="10000"/>
                  </a:ext>
                </a:extLst>
              </a:tr>
              <a:tr h="2623944">
                <a:tc>
                  <a:txBody>
                    <a:bodyPr/>
                    <a:lstStyle/>
                    <a:p>
                      <a:pPr marL="0" lvl="1" indent="0" algn="l"/>
                      <a:r>
                        <a:rPr lang="ru-RU" sz="2000" kern="1200" dirty="0">
                          <a:solidFill>
                            <a:schemeClr val="dk1"/>
                          </a:solidFill>
                          <a:effectLst/>
                          <a:latin typeface="+mn-lt"/>
                          <a:ea typeface="+mn-ea"/>
                          <a:cs typeface="+mn-cs"/>
                        </a:rPr>
                        <a:t>Столбец «Порядок действий» технически не возможно заполнить из-за большого количества информации которую нужно вносить (внесенная информация получается в нечитаемом виде, полностью не вносится), что необходимо сделать в данном случае ?</a:t>
                      </a:r>
                    </a:p>
                    <a:p>
                      <a:pPr algn="l"/>
                      <a:r>
                        <a:rPr lang="ru-RU" sz="2000" kern="1200" dirty="0">
                          <a:solidFill>
                            <a:schemeClr val="dk1"/>
                          </a:solidFill>
                          <a:effectLst/>
                          <a:latin typeface="+mn-lt"/>
                          <a:ea typeface="+mn-ea"/>
                          <a:cs typeface="+mn-cs"/>
                        </a:rPr>
                        <a:t>  </a:t>
                      </a:r>
                    </a:p>
                  </a:txBody>
                  <a:tcPr/>
                </a:tc>
                <a:tc>
                  <a:txBody>
                    <a:bodyPr/>
                    <a:lstStyle/>
                    <a:p>
                      <a:pPr algn="r"/>
                      <a:r>
                        <a:rPr lang="ru-RU" sz="2000" kern="1200" dirty="0">
                          <a:solidFill>
                            <a:schemeClr val="dk1"/>
                          </a:solidFill>
                          <a:effectLst/>
                          <a:latin typeface="+mn-lt"/>
                          <a:ea typeface="+mn-ea"/>
                          <a:cs typeface="+mn-cs"/>
                        </a:rPr>
                        <a:t>Использовать общепринятые сокращения, кратко излагать информацию. Не дублировать информацию</a:t>
                      </a:r>
                      <a:r>
                        <a:rPr lang="ru-RU" sz="2000" kern="1200" baseline="0" dirty="0">
                          <a:solidFill>
                            <a:schemeClr val="dk1"/>
                          </a:solidFill>
                          <a:effectLst/>
                          <a:latin typeface="+mn-lt"/>
                          <a:ea typeface="+mn-ea"/>
                          <a:cs typeface="+mn-cs"/>
                        </a:rPr>
                        <a:t> (например, можно указать пункты 1-3 выполняются аналогично мероприятиям по аварии 1).</a:t>
                      </a:r>
                      <a:endParaRPr lang="ru-RU" sz="2000" kern="12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470926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33</a:t>
            </a:fld>
            <a:endParaRPr lang="ru-RU" dirty="0"/>
          </a:p>
        </p:txBody>
      </p:sp>
      <p:sp>
        <p:nvSpPr>
          <p:cNvPr id="3" name="Line 2"/>
          <p:cNvSpPr>
            <a:spLocks noChangeShapeType="1"/>
          </p:cNvSpPr>
          <p:nvPr/>
        </p:nvSpPr>
        <p:spPr bwMode="auto">
          <a:xfrm flipV="1">
            <a:off x="0" y="483955"/>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1293" y="83845"/>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03938892"/>
              </p:ext>
            </p:extLst>
          </p:nvPr>
        </p:nvGraphicFramePr>
        <p:xfrm>
          <a:off x="238068" y="692696"/>
          <a:ext cx="8695868" cy="5904656"/>
        </p:xfrm>
        <a:graphic>
          <a:graphicData uri="http://schemas.openxmlformats.org/drawingml/2006/table">
            <a:tbl>
              <a:tblPr firstRow="1" bandRow="1">
                <a:tableStyleId>{5C22544A-7EE6-4342-B048-85BDC9FD1C3A}</a:tableStyleId>
              </a:tblPr>
              <a:tblGrid>
                <a:gridCol w="4347934">
                  <a:extLst>
                    <a:ext uri="{9D8B030D-6E8A-4147-A177-3AD203B41FA5}">
                      <a16:colId xmlns:a16="http://schemas.microsoft.com/office/drawing/2014/main" val="20000"/>
                    </a:ext>
                  </a:extLst>
                </a:gridCol>
                <a:gridCol w="4347934">
                  <a:extLst>
                    <a:ext uri="{9D8B030D-6E8A-4147-A177-3AD203B41FA5}">
                      <a16:colId xmlns:a16="http://schemas.microsoft.com/office/drawing/2014/main" val="20001"/>
                    </a:ext>
                  </a:extLst>
                </a:gridCol>
              </a:tblGrid>
              <a:tr h="3192633">
                <a:tc>
                  <a:txBody>
                    <a:bodyPr/>
                    <a:lstStyle/>
                    <a:p>
                      <a:pPr algn="l"/>
                      <a:r>
                        <a:rPr lang="ru-RU" sz="2000" b="1" kern="1200" dirty="0">
                          <a:solidFill>
                            <a:schemeClr val="lt1"/>
                          </a:solidFill>
                          <a:effectLst/>
                          <a:latin typeface="+mn-lt"/>
                          <a:ea typeface="+mn-ea"/>
                          <a:cs typeface="+mn-cs"/>
                        </a:rPr>
                        <a:t>Какова целесообразность заполнения столбцов «Порядок действий», «Уровень аварии», «Опознавательные признака аварии», «Оптимальные способы противоаварийной защиты», когда вся эта информации есть в ПЛА, которые прилагаются к отчету?</a:t>
                      </a:r>
                      <a:endParaRPr lang="ru-RU" sz="3200" dirty="0"/>
                    </a:p>
                  </a:txBody>
                  <a:tcPr/>
                </a:tc>
                <a:tc>
                  <a:txBody>
                    <a:bodyPr/>
                    <a:lstStyle/>
                    <a:p>
                      <a:pPr algn="r"/>
                      <a:r>
                        <a:rPr lang="ru-RU" sz="2000" b="1" kern="1200" dirty="0">
                          <a:solidFill>
                            <a:schemeClr val="lt1"/>
                          </a:solidFill>
                          <a:effectLst/>
                          <a:latin typeface="+mn-lt"/>
                          <a:ea typeface="+mn-ea"/>
                          <a:cs typeface="+mn-cs"/>
                        </a:rPr>
                        <a:t>В том случае если ПЛА разработан для более, чем одного ОПО, достаточно представить его электронную версию. При этом следует заполнить в Отчете информацию, которая содержится в ПЛА и указана </a:t>
                      </a:r>
                      <a:br>
                        <a:rPr lang="ru-RU" sz="2000" b="1" kern="1200" dirty="0">
                          <a:solidFill>
                            <a:schemeClr val="lt1"/>
                          </a:solidFill>
                          <a:effectLst/>
                          <a:latin typeface="+mn-lt"/>
                          <a:ea typeface="+mn-ea"/>
                          <a:cs typeface="+mn-cs"/>
                        </a:rPr>
                      </a:br>
                      <a:r>
                        <a:rPr lang="ru-RU" sz="2000" b="1" kern="1200" dirty="0">
                          <a:solidFill>
                            <a:schemeClr val="lt1"/>
                          </a:solidFill>
                          <a:effectLst/>
                          <a:latin typeface="+mn-lt"/>
                          <a:ea typeface="+mn-ea"/>
                          <a:cs typeface="+mn-cs"/>
                        </a:rPr>
                        <a:t>в Приложении к Требованиям. </a:t>
                      </a:r>
                    </a:p>
                    <a:p>
                      <a:pPr algn="r"/>
                      <a:endParaRPr lang="ru-RU" sz="20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r h="2712023">
                <a:tc>
                  <a:txBody>
                    <a:bodyPr/>
                    <a:lstStyle/>
                    <a:p>
                      <a:pPr marL="0" lvl="1" indent="0" algn="l"/>
                      <a:r>
                        <a:rPr lang="ru-RU" sz="2000" kern="1200" dirty="0">
                          <a:solidFill>
                            <a:schemeClr val="dk1"/>
                          </a:solidFill>
                          <a:effectLst/>
                          <a:latin typeface="+mn-lt"/>
                          <a:ea typeface="+mn-ea"/>
                          <a:cs typeface="+mn-cs"/>
                        </a:rPr>
                        <a:t>В паспортах на оборудование работающего под избыточным давлением  отсутствует информация об объеме в тоннах, есть информация только в м</a:t>
                      </a:r>
                      <a:r>
                        <a:rPr lang="ru-RU" sz="2000" kern="1200" baseline="30000" dirty="0">
                          <a:solidFill>
                            <a:schemeClr val="dk1"/>
                          </a:solidFill>
                          <a:effectLst/>
                          <a:latin typeface="+mn-lt"/>
                          <a:ea typeface="+mn-ea"/>
                          <a:cs typeface="+mn-cs"/>
                        </a:rPr>
                        <a:t>3</a:t>
                      </a:r>
                      <a:r>
                        <a:rPr lang="ru-RU" sz="2000" kern="1200" dirty="0">
                          <a:solidFill>
                            <a:schemeClr val="dk1"/>
                          </a:solidFill>
                          <a:effectLst/>
                          <a:latin typeface="+mn-lt"/>
                          <a:ea typeface="+mn-ea"/>
                          <a:cs typeface="+mn-cs"/>
                        </a:rPr>
                        <a:t>, значит ли это, что соответствующий столбец не</a:t>
                      </a:r>
                      <a:r>
                        <a:rPr lang="ru-RU" sz="2000" kern="1200" baseline="0" dirty="0">
                          <a:solidFill>
                            <a:schemeClr val="dk1"/>
                          </a:solidFill>
                          <a:effectLst/>
                          <a:latin typeface="+mn-lt"/>
                          <a:ea typeface="+mn-ea"/>
                          <a:cs typeface="+mn-cs"/>
                        </a:rPr>
                        <a:t> з</a:t>
                      </a:r>
                      <a:r>
                        <a:rPr lang="ru-RU" sz="2000" kern="1200" dirty="0">
                          <a:solidFill>
                            <a:schemeClr val="dk1"/>
                          </a:solidFill>
                          <a:effectLst/>
                          <a:latin typeface="+mn-lt"/>
                          <a:ea typeface="+mn-ea"/>
                          <a:cs typeface="+mn-cs"/>
                        </a:rPr>
                        <a:t>аполняем?</a:t>
                      </a:r>
                      <a:r>
                        <a:rPr lang="ru-RU" sz="3200" kern="1200" dirty="0">
                          <a:solidFill>
                            <a:schemeClr val="dk1"/>
                          </a:solidFill>
                          <a:effectLst/>
                          <a:latin typeface="+mn-lt"/>
                          <a:ea typeface="+mn-ea"/>
                          <a:cs typeface="+mn-cs"/>
                        </a:rPr>
                        <a:t>  </a:t>
                      </a:r>
                    </a:p>
                  </a:txBody>
                  <a:tcPr/>
                </a:tc>
                <a:tc>
                  <a:txBody>
                    <a:bodyPr/>
                    <a:lstStyle/>
                    <a:p>
                      <a:pPr algn="r"/>
                      <a:r>
                        <a:rPr lang="ru-RU" sz="2000" kern="1200" dirty="0">
                          <a:solidFill>
                            <a:schemeClr val="dk1"/>
                          </a:solidFill>
                          <a:effectLst/>
                          <a:latin typeface="+mn-lt"/>
                          <a:ea typeface="+mn-ea"/>
                          <a:cs typeface="+mn-cs"/>
                        </a:rPr>
                        <a:t>Это опечатка. Следует заполнять в м</a:t>
                      </a:r>
                      <a:r>
                        <a:rPr lang="ru-RU" sz="2000" kern="1200" baseline="30000" dirty="0">
                          <a:solidFill>
                            <a:schemeClr val="dk1"/>
                          </a:solidFill>
                          <a:effectLst/>
                          <a:latin typeface="+mn-lt"/>
                          <a:ea typeface="+mn-ea"/>
                          <a:cs typeface="+mn-cs"/>
                        </a:rPr>
                        <a:t>3</a:t>
                      </a:r>
                      <a:r>
                        <a:rPr lang="ru-RU" sz="2000" kern="1200" baseline="0" dirty="0">
                          <a:solidFill>
                            <a:schemeClr val="dk1"/>
                          </a:solidFill>
                          <a:effectLst/>
                          <a:latin typeface="+mn-lt"/>
                          <a:ea typeface="+mn-ea"/>
                          <a:cs typeface="+mn-cs"/>
                        </a:rPr>
                        <a:t>.</a:t>
                      </a:r>
                      <a:endParaRPr lang="ru-RU" sz="2000" kern="1200" baseline="300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26841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34</a:t>
            </a:fld>
            <a:endParaRPr lang="ru-RU" dirty="0"/>
          </a:p>
        </p:txBody>
      </p:sp>
      <p:sp>
        <p:nvSpPr>
          <p:cNvPr id="3" name="Line 2"/>
          <p:cNvSpPr>
            <a:spLocks noChangeShapeType="1"/>
          </p:cNvSpPr>
          <p:nvPr/>
        </p:nvSpPr>
        <p:spPr bwMode="auto">
          <a:xfrm flipV="1">
            <a:off x="0" y="548680"/>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53888"/>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626975265"/>
              </p:ext>
            </p:extLst>
          </p:nvPr>
        </p:nvGraphicFramePr>
        <p:xfrm>
          <a:off x="245871" y="692696"/>
          <a:ext cx="8695868" cy="6011886"/>
        </p:xfrm>
        <a:graphic>
          <a:graphicData uri="http://schemas.openxmlformats.org/drawingml/2006/table">
            <a:tbl>
              <a:tblPr firstRow="1" bandRow="1">
                <a:tableStyleId>{5C22544A-7EE6-4342-B048-85BDC9FD1C3A}</a:tableStyleId>
              </a:tblPr>
              <a:tblGrid>
                <a:gridCol w="4347934">
                  <a:extLst>
                    <a:ext uri="{9D8B030D-6E8A-4147-A177-3AD203B41FA5}">
                      <a16:colId xmlns:a16="http://schemas.microsoft.com/office/drawing/2014/main" val="20000"/>
                    </a:ext>
                  </a:extLst>
                </a:gridCol>
                <a:gridCol w="4347934">
                  <a:extLst>
                    <a:ext uri="{9D8B030D-6E8A-4147-A177-3AD203B41FA5}">
                      <a16:colId xmlns:a16="http://schemas.microsoft.com/office/drawing/2014/main" val="20001"/>
                    </a:ext>
                  </a:extLst>
                </a:gridCol>
              </a:tblGrid>
              <a:tr h="338513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0" kern="1200" dirty="0">
                          <a:solidFill>
                            <a:schemeClr val="bg1"/>
                          </a:solidFill>
                          <a:effectLst/>
                          <a:latin typeface="+mn-lt"/>
                          <a:ea typeface="+mn-ea"/>
                          <a:cs typeface="+mn-cs"/>
                        </a:rPr>
                        <a:t>Если организация подготовила на электронном носителе (например </a:t>
                      </a:r>
                      <a:r>
                        <a:rPr lang="en-US" sz="2000" b="0" kern="1200" dirty="0">
                          <a:solidFill>
                            <a:schemeClr val="bg1"/>
                          </a:solidFill>
                          <a:effectLst/>
                          <a:latin typeface="+mn-lt"/>
                          <a:ea typeface="+mn-ea"/>
                          <a:cs typeface="+mn-cs"/>
                        </a:rPr>
                        <a:t>CD</a:t>
                      </a:r>
                      <a:r>
                        <a:rPr lang="ru-RU" sz="2000" b="0" kern="1200" dirty="0">
                          <a:solidFill>
                            <a:schemeClr val="bg1"/>
                          </a:solidFill>
                          <a:effectLst/>
                          <a:latin typeface="+mn-lt"/>
                          <a:ea typeface="+mn-ea"/>
                          <a:cs typeface="+mn-cs"/>
                        </a:rPr>
                        <a:t> диск) файл в формате в </a:t>
                      </a:r>
                      <a:r>
                        <a:rPr lang="en-US" sz="2000" b="0" kern="1200" dirty="0">
                          <a:solidFill>
                            <a:schemeClr val="bg1"/>
                          </a:solidFill>
                          <a:effectLst/>
                          <a:latin typeface="+mn-lt"/>
                          <a:ea typeface="+mn-ea"/>
                          <a:cs typeface="+mn-cs"/>
                        </a:rPr>
                        <a:t>Ex</a:t>
                      </a:r>
                      <a:r>
                        <a:rPr lang="ru-RU" sz="2000" b="0" kern="1200" dirty="0">
                          <a:solidFill>
                            <a:schemeClr val="bg1"/>
                          </a:solidFill>
                          <a:effectLst/>
                          <a:latin typeface="+mn-lt"/>
                          <a:ea typeface="+mn-ea"/>
                          <a:cs typeface="+mn-cs"/>
                        </a:rPr>
                        <a:t>с</a:t>
                      </a:r>
                      <a:r>
                        <a:rPr lang="en-US" sz="2000" b="0" kern="1200" dirty="0">
                          <a:solidFill>
                            <a:schemeClr val="bg1"/>
                          </a:solidFill>
                          <a:effectLst/>
                          <a:latin typeface="+mn-lt"/>
                          <a:ea typeface="+mn-ea"/>
                          <a:cs typeface="+mn-cs"/>
                        </a:rPr>
                        <a:t>el </a:t>
                      </a:r>
                      <a:r>
                        <a:rPr lang="ru-RU" sz="2000" b="0" kern="1200" dirty="0">
                          <a:solidFill>
                            <a:schemeClr val="bg1"/>
                          </a:solidFill>
                          <a:effectLst/>
                          <a:latin typeface="+mn-lt"/>
                          <a:ea typeface="+mn-ea"/>
                          <a:cs typeface="+mn-cs"/>
                        </a:rPr>
                        <a:t>по шаблону СПК, расположенном на официальном сайте Ростехнадзора , а также другие необходимые сканированные копии документов, то мы можем сдать этот диск в канцелярию с сопроводительным письмом. Без бумажного носителя? </a:t>
                      </a:r>
                    </a:p>
                    <a:p>
                      <a:endParaRPr lang="ru-RU" sz="2000" b="1" kern="1200" dirty="0">
                        <a:solidFill>
                          <a:schemeClr val="lt1"/>
                        </a:solidFill>
                        <a:effectLst/>
                        <a:latin typeface="+mn-lt"/>
                        <a:ea typeface="+mn-ea"/>
                        <a:cs typeface="+mn-cs"/>
                      </a:endParaRPr>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000" baseline="0" dirty="0"/>
                        <a:t> </a:t>
                      </a:r>
                      <a:r>
                        <a:rPr lang="ru-RU" sz="2000" b="0" baseline="0" dirty="0"/>
                        <a:t>Требования приказа Ростехнадзора от 23.01.2014 № 25 такого порядка не предусматривают. </a:t>
                      </a:r>
                      <a:endParaRPr lang="ru-RU" sz="2000" b="0" dirty="0"/>
                    </a:p>
                    <a:p>
                      <a:endParaRPr lang="ru-RU" sz="20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r h="2567646">
                <a:tc>
                  <a:txBody>
                    <a:bodyPr/>
                    <a:lstStyle/>
                    <a:p>
                      <a:r>
                        <a:rPr lang="ru-RU" sz="2000" kern="1200" dirty="0">
                          <a:solidFill>
                            <a:schemeClr val="dk1"/>
                          </a:solidFill>
                          <a:effectLst/>
                          <a:latin typeface="+mn-lt"/>
                          <a:ea typeface="+mn-ea"/>
                          <a:cs typeface="+mn-cs"/>
                        </a:rPr>
                        <a:t>Если проверка проводилась </a:t>
                      </a:r>
                      <a:r>
                        <a:rPr lang="ru-RU" sz="2000" kern="1200" dirty="0" err="1">
                          <a:solidFill>
                            <a:schemeClr val="dk1"/>
                          </a:solidFill>
                          <a:effectLst/>
                          <a:latin typeface="+mn-lt"/>
                          <a:ea typeface="+mn-ea"/>
                          <a:cs typeface="+mn-cs"/>
                        </a:rPr>
                        <a:t>комиссионно</a:t>
                      </a:r>
                      <a:r>
                        <a:rPr lang="ru-RU" sz="2000" kern="1200" dirty="0">
                          <a:solidFill>
                            <a:schemeClr val="dk1"/>
                          </a:solidFill>
                          <a:effectLst/>
                          <a:latin typeface="+mn-lt"/>
                          <a:ea typeface="+mn-ea"/>
                          <a:cs typeface="+mn-cs"/>
                        </a:rPr>
                        <a:t> – указывать весь состав комиссии, или только одного человека? </a:t>
                      </a:r>
                      <a:r>
                        <a:rPr lang="ru-RU" sz="2000" dirty="0">
                          <a:effectLst/>
                        </a:rPr>
                        <a:t> </a:t>
                      </a:r>
                      <a:r>
                        <a:rPr lang="ru-RU" sz="2000" kern="1200" dirty="0">
                          <a:solidFill>
                            <a:schemeClr val="dk1"/>
                          </a:solidFill>
                          <a:effectLst/>
                          <a:latin typeface="+mn-lt"/>
                          <a:ea typeface="+mn-ea"/>
                          <a:cs typeface="+mn-cs"/>
                        </a:rPr>
                        <a:t> </a:t>
                      </a:r>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000" kern="1200" dirty="0">
                          <a:solidFill>
                            <a:schemeClr val="dk1"/>
                          </a:solidFill>
                          <a:effectLst/>
                          <a:latin typeface="+mn-lt"/>
                          <a:ea typeface="+mn-ea"/>
                          <a:cs typeface="+mn-cs"/>
                        </a:rPr>
                        <a:t>В тексте указано:</a:t>
                      </a:r>
                      <a:r>
                        <a:rPr lang="ru-RU" sz="2000" kern="1200" baseline="0" dirty="0">
                          <a:solidFill>
                            <a:schemeClr val="dk1"/>
                          </a:solidFill>
                          <a:effectLst/>
                          <a:latin typeface="+mn-lt"/>
                          <a:ea typeface="+mn-ea"/>
                          <a:cs typeface="+mn-cs"/>
                        </a:rPr>
                        <a:t> «Лицо, </a:t>
                      </a:r>
                      <a:r>
                        <a:rPr lang="ru-RU" sz="2000" kern="1200" dirty="0">
                          <a:solidFill>
                            <a:schemeClr val="dk1"/>
                          </a:solidFill>
                          <a:effectLst/>
                          <a:latin typeface="+mn-lt"/>
                          <a:ea typeface="+mn-ea"/>
                          <a:cs typeface="+mn-cs"/>
                        </a:rPr>
                        <a:t>ответственное за проведение проверки». Указывать это лицо.</a:t>
                      </a:r>
                    </a:p>
                    <a:p>
                      <a:endParaRPr lang="ru-RU" sz="2000" kern="1200" baseline="300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415502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35</a:t>
            </a:fld>
            <a:endParaRPr lang="ru-RU" dirty="0"/>
          </a:p>
        </p:txBody>
      </p:sp>
      <p:sp>
        <p:nvSpPr>
          <p:cNvPr id="3" name="Line 2"/>
          <p:cNvSpPr>
            <a:spLocks noChangeShapeType="1"/>
          </p:cNvSpPr>
          <p:nvPr/>
        </p:nvSpPr>
        <p:spPr bwMode="auto">
          <a:xfrm flipV="1">
            <a:off x="35719" y="483955"/>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83845"/>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914134010"/>
              </p:ext>
            </p:extLst>
          </p:nvPr>
        </p:nvGraphicFramePr>
        <p:xfrm>
          <a:off x="245871" y="764704"/>
          <a:ext cx="8695868" cy="5880768"/>
        </p:xfrm>
        <a:graphic>
          <a:graphicData uri="http://schemas.openxmlformats.org/drawingml/2006/table">
            <a:tbl>
              <a:tblPr firstRow="1" bandRow="1">
                <a:tableStyleId>{5C22544A-7EE6-4342-B048-85BDC9FD1C3A}</a:tableStyleId>
              </a:tblPr>
              <a:tblGrid>
                <a:gridCol w="4347934">
                  <a:extLst>
                    <a:ext uri="{9D8B030D-6E8A-4147-A177-3AD203B41FA5}">
                      <a16:colId xmlns:a16="http://schemas.microsoft.com/office/drawing/2014/main" val="20000"/>
                    </a:ext>
                  </a:extLst>
                </a:gridCol>
                <a:gridCol w="4347934">
                  <a:extLst>
                    <a:ext uri="{9D8B030D-6E8A-4147-A177-3AD203B41FA5}">
                      <a16:colId xmlns:a16="http://schemas.microsoft.com/office/drawing/2014/main" val="20001"/>
                    </a:ext>
                  </a:extLst>
                </a:gridCol>
              </a:tblGrid>
              <a:tr h="3344182">
                <a:tc>
                  <a:txBody>
                    <a:bodyPr/>
                    <a:lstStyle/>
                    <a:p>
                      <a:r>
                        <a:rPr lang="ru-RU" sz="2500" b="0" kern="1200" dirty="0">
                          <a:solidFill>
                            <a:schemeClr val="lt1"/>
                          </a:solidFill>
                          <a:effectLst/>
                          <a:latin typeface="+mn-lt"/>
                          <a:ea typeface="+mn-ea"/>
                          <a:cs typeface="+mn-cs"/>
                        </a:rPr>
                        <a:t>«Подтверждающий документ» - необходимо прикладывать скан документа или достаточно указать номер и дату документа ? (в примечании указано «текст вводится вручную»).</a:t>
                      </a:r>
                      <a:r>
                        <a:rPr lang="ru-RU" sz="2500" b="0" dirty="0">
                          <a:effectLst/>
                        </a:rPr>
                        <a:t> </a:t>
                      </a:r>
                      <a:r>
                        <a:rPr lang="ru-RU" sz="2500" b="0" kern="1200" dirty="0">
                          <a:solidFill>
                            <a:schemeClr val="lt1"/>
                          </a:solidFill>
                          <a:effectLst/>
                          <a:latin typeface="+mn-lt"/>
                          <a:ea typeface="+mn-ea"/>
                          <a:cs typeface="+mn-cs"/>
                        </a:rPr>
                        <a:t> </a:t>
                      </a:r>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500" b="0" kern="1200" dirty="0">
                          <a:solidFill>
                            <a:schemeClr val="lt1"/>
                          </a:solidFill>
                          <a:effectLst/>
                          <a:latin typeface="+mn-lt"/>
                          <a:ea typeface="+mn-ea"/>
                          <a:cs typeface="+mn-cs"/>
                        </a:rPr>
                        <a:t> В приказе указано: Файл, формат </a:t>
                      </a:r>
                      <a:r>
                        <a:rPr lang="en-US" sz="2500" b="0" kern="1200" dirty="0">
                          <a:solidFill>
                            <a:schemeClr val="lt1"/>
                          </a:solidFill>
                          <a:effectLst/>
                          <a:latin typeface="+mn-lt"/>
                          <a:ea typeface="+mn-ea"/>
                          <a:cs typeface="+mn-cs"/>
                        </a:rPr>
                        <a:t>pdf</a:t>
                      </a:r>
                      <a:r>
                        <a:rPr lang="ru-RU" sz="2500" b="0" kern="1200" dirty="0">
                          <a:solidFill>
                            <a:schemeClr val="lt1"/>
                          </a:solidFill>
                          <a:effectLst/>
                          <a:latin typeface="+mn-lt"/>
                          <a:ea typeface="+mn-ea"/>
                          <a:cs typeface="+mn-cs"/>
                        </a:rPr>
                        <a:t>. С расширением не  более 300 </a:t>
                      </a:r>
                      <a:r>
                        <a:rPr lang="en-US" sz="2500" b="0" kern="1200" dirty="0">
                          <a:solidFill>
                            <a:schemeClr val="lt1"/>
                          </a:solidFill>
                          <a:effectLst/>
                          <a:latin typeface="+mn-lt"/>
                          <a:ea typeface="+mn-ea"/>
                          <a:cs typeface="+mn-cs"/>
                        </a:rPr>
                        <a:t>dpi</a:t>
                      </a:r>
                      <a:r>
                        <a:rPr lang="ru-RU" sz="2500" b="0" kern="1200" dirty="0">
                          <a:solidFill>
                            <a:schemeClr val="lt1"/>
                          </a:solidFill>
                          <a:effectLst/>
                          <a:latin typeface="+mn-lt"/>
                          <a:ea typeface="+mn-ea"/>
                          <a:cs typeface="+mn-cs"/>
                        </a:rPr>
                        <a:t>, режим сканирования черно-белый.</a:t>
                      </a:r>
                    </a:p>
                    <a:p>
                      <a:endParaRPr lang="ru-RU" sz="2500" b="0"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r h="2536586">
                <a:tc>
                  <a:txBody>
                    <a:bodyPr/>
                    <a:lstStyle/>
                    <a:p>
                      <a:r>
                        <a:rPr lang="ru-RU" sz="2500" kern="1200" dirty="0">
                          <a:solidFill>
                            <a:schemeClr val="dk1"/>
                          </a:solidFill>
                          <a:effectLst/>
                          <a:latin typeface="+mn-lt"/>
                          <a:ea typeface="+mn-ea"/>
                          <a:cs typeface="+mn-cs"/>
                        </a:rPr>
                        <a:t>Копия ПЛА» в примечании указано «Один файл на всю организацию». Как действовать если в организации более одного ПЛА? </a:t>
                      </a:r>
                      <a:r>
                        <a:rPr lang="ru-RU" sz="2500" dirty="0">
                          <a:effectLst/>
                        </a:rPr>
                        <a:t> </a:t>
                      </a:r>
                      <a:r>
                        <a:rPr lang="ru-RU" sz="2500" kern="1200" dirty="0">
                          <a:solidFill>
                            <a:schemeClr val="dk1"/>
                          </a:solidFill>
                          <a:effectLst/>
                          <a:latin typeface="+mn-lt"/>
                          <a:ea typeface="+mn-ea"/>
                          <a:cs typeface="+mn-cs"/>
                        </a:rPr>
                        <a:t> </a:t>
                      </a:r>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500" kern="1200" dirty="0">
                          <a:solidFill>
                            <a:schemeClr val="dk1"/>
                          </a:solidFill>
                          <a:effectLst/>
                          <a:latin typeface="+mn-lt"/>
                          <a:ea typeface="+mn-ea"/>
                          <a:cs typeface="+mn-cs"/>
                        </a:rPr>
                        <a:t>Объединить множество файлов</a:t>
                      </a:r>
                      <a:r>
                        <a:rPr lang="ru-RU" sz="2500" kern="1200" baseline="0" dirty="0">
                          <a:solidFill>
                            <a:schemeClr val="dk1"/>
                          </a:solidFill>
                          <a:effectLst/>
                          <a:latin typeface="+mn-lt"/>
                          <a:ea typeface="+mn-ea"/>
                          <a:cs typeface="+mn-cs"/>
                        </a:rPr>
                        <a:t> в один. </a:t>
                      </a:r>
                      <a:endParaRPr lang="ru-RU" sz="2500" kern="1200" baseline="300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218528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36</a:t>
            </a:fld>
            <a:endParaRPr lang="ru-RU" dirty="0"/>
          </a:p>
        </p:txBody>
      </p:sp>
      <p:sp>
        <p:nvSpPr>
          <p:cNvPr id="3" name="Line 2"/>
          <p:cNvSpPr>
            <a:spLocks noChangeShapeType="1"/>
          </p:cNvSpPr>
          <p:nvPr/>
        </p:nvSpPr>
        <p:spPr bwMode="auto">
          <a:xfrm flipV="1">
            <a:off x="0" y="620688"/>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53888"/>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949089614"/>
              </p:ext>
            </p:extLst>
          </p:nvPr>
        </p:nvGraphicFramePr>
        <p:xfrm>
          <a:off x="107504" y="764705"/>
          <a:ext cx="8893652" cy="5938776"/>
        </p:xfrm>
        <a:graphic>
          <a:graphicData uri="http://schemas.openxmlformats.org/drawingml/2006/table">
            <a:tbl>
              <a:tblPr firstRow="1" bandRow="1">
                <a:tableStyleId>{5C22544A-7EE6-4342-B048-85BDC9FD1C3A}</a:tableStyleId>
              </a:tblPr>
              <a:tblGrid>
                <a:gridCol w="4203587">
                  <a:extLst>
                    <a:ext uri="{9D8B030D-6E8A-4147-A177-3AD203B41FA5}">
                      <a16:colId xmlns:a16="http://schemas.microsoft.com/office/drawing/2014/main" val="20000"/>
                    </a:ext>
                  </a:extLst>
                </a:gridCol>
                <a:gridCol w="4690065">
                  <a:extLst>
                    <a:ext uri="{9D8B030D-6E8A-4147-A177-3AD203B41FA5}">
                      <a16:colId xmlns:a16="http://schemas.microsoft.com/office/drawing/2014/main" val="20001"/>
                    </a:ext>
                  </a:extLst>
                </a:gridCol>
              </a:tblGrid>
              <a:tr h="1814112">
                <a:tc>
                  <a:txBody>
                    <a:bodyPr/>
                    <a:lstStyle/>
                    <a:p>
                      <a:r>
                        <a:rPr lang="ru-RU" sz="2400" b="0" kern="1200" dirty="0">
                          <a:solidFill>
                            <a:schemeClr val="lt1"/>
                          </a:solidFill>
                          <a:effectLst/>
                          <a:latin typeface="+mn-lt"/>
                          <a:ea typeface="+mn-ea"/>
                          <a:cs typeface="+mn-cs"/>
                        </a:rPr>
                        <a:t>Формат всех файлов указан «.</a:t>
                      </a:r>
                      <a:r>
                        <a:rPr lang="ru-RU" sz="2400" b="0" kern="1200" dirty="0" err="1">
                          <a:solidFill>
                            <a:schemeClr val="lt1"/>
                          </a:solidFill>
                          <a:effectLst/>
                          <a:latin typeface="+mn-lt"/>
                          <a:ea typeface="+mn-ea"/>
                          <a:cs typeface="+mn-cs"/>
                        </a:rPr>
                        <a:t>jpg</a:t>
                      </a:r>
                      <a:r>
                        <a:rPr lang="ru-RU" sz="2400" b="0" kern="1200" dirty="0">
                          <a:solidFill>
                            <a:schemeClr val="lt1"/>
                          </a:solidFill>
                          <a:effectLst/>
                          <a:latin typeface="+mn-lt"/>
                          <a:ea typeface="+mn-ea"/>
                          <a:cs typeface="+mn-cs"/>
                        </a:rPr>
                        <a:t>», хотя в п.6 приказа указаны и другие форматы. В каком формате необходимо прикладывать документы?</a:t>
                      </a:r>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400" b="0" kern="1200" dirty="0">
                          <a:solidFill>
                            <a:schemeClr val="lt1"/>
                          </a:solidFill>
                          <a:effectLst/>
                          <a:latin typeface="+mn-lt"/>
                          <a:ea typeface="+mn-ea"/>
                          <a:cs typeface="+mn-cs"/>
                        </a:rPr>
                        <a:t>Это пример.</a:t>
                      </a:r>
                      <a:r>
                        <a:rPr lang="ru-RU" sz="2400" b="0" kern="1200" baseline="0" dirty="0">
                          <a:solidFill>
                            <a:schemeClr val="lt1"/>
                          </a:solidFill>
                          <a:effectLst/>
                          <a:latin typeface="+mn-lt"/>
                          <a:ea typeface="+mn-ea"/>
                          <a:cs typeface="+mn-cs"/>
                        </a:rPr>
                        <a:t> Указывается в соответствии с требованиями приказа Ростехнадзора от 23.01.2014 № 25.</a:t>
                      </a:r>
                      <a:endParaRPr lang="ru-RU" sz="3600" b="0"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r h="4018536">
                <a:tc>
                  <a:txBody>
                    <a:bodyPr/>
                    <a:lstStyle/>
                    <a:p>
                      <a:r>
                        <a:rPr lang="ru-RU" sz="2400" kern="1200" dirty="0">
                          <a:solidFill>
                            <a:schemeClr val="dk1"/>
                          </a:solidFill>
                          <a:effectLst/>
                          <a:latin typeface="+mn-lt"/>
                          <a:ea typeface="+mn-ea"/>
                          <a:cs typeface="+mn-cs"/>
                        </a:rPr>
                        <a:t>Каким</a:t>
                      </a:r>
                      <a:r>
                        <a:rPr lang="ru-RU" sz="2400" kern="1200" baseline="0" dirty="0">
                          <a:solidFill>
                            <a:schemeClr val="dk1"/>
                          </a:solidFill>
                          <a:effectLst/>
                          <a:latin typeface="+mn-lt"/>
                          <a:ea typeface="+mn-ea"/>
                          <a:cs typeface="+mn-cs"/>
                        </a:rPr>
                        <a:t> документом утверждена форма «Шаблон СПК»?</a:t>
                      </a:r>
                      <a:endParaRPr lang="ru-RU" sz="2400" kern="1200" dirty="0">
                        <a:solidFill>
                          <a:schemeClr val="dk1"/>
                        </a:solidFill>
                        <a:effectLst/>
                        <a:latin typeface="+mn-lt"/>
                        <a:ea typeface="+mn-ea"/>
                        <a:cs typeface="+mn-cs"/>
                      </a:endParaRPr>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300" kern="1200" dirty="0">
                          <a:solidFill>
                            <a:schemeClr val="dk1"/>
                          </a:solidFill>
                          <a:effectLst/>
                          <a:latin typeface="+mn-lt"/>
                          <a:ea typeface="+mn-ea"/>
                          <a:cs typeface="+mn-cs"/>
                        </a:rPr>
                        <a:t>Приложение № 1 приказа</a:t>
                      </a:r>
                      <a:r>
                        <a:rPr lang="ru-RU" sz="2300" kern="1200" baseline="0" dirty="0">
                          <a:solidFill>
                            <a:schemeClr val="dk1"/>
                          </a:solidFill>
                          <a:effectLst/>
                          <a:latin typeface="+mn-lt"/>
                          <a:ea typeface="+mn-ea"/>
                          <a:cs typeface="+mn-cs"/>
                        </a:rPr>
                        <a:t> Ростехнадзора от 23.01.2014 № 25: </a:t>
                      </a:r>
                      <a:r>
                        <a:rPr lang="ru-RU" sz="2300" kern="1200" dirty="0">
                          <a:solidFill>
                            <a:schemeClr val="dk1"/>
                          </a:solidFill>
                          <a:effectLst/>
                          <a:latin typeface="+mn-lt"/>
                          <a:ea typeface="+mn-ea"/>
                          <a:cs typeface="+mn-cs"/>
                        </a:rPr>
                        <a:t>сведения, подготовленные на бумажном носителе, представляются в случае наличия технической возможности с приложением электронных таблиц в формате .</a:t>
                      </a:r>
                      <a:r>
                        <a:rPr lang="en-US" sz="2300" kern="1200" dirty="0" err="1">
                          <a:solidFill>
                            <a:schemeClr val="dk1"/>
                          </a:solidFill>
                          <a:effectLst/>
                          <a:latin typeface="+mn-lt"/>
                          <a:ea typeface="+mn-ea"/>
                          <a:cs typeface="+mn-cs"/>
                        </a:rPr>
                        <a:t>xls</a:t>
                      </a:r>
                      <a:r>
                        <a:rPr lang="en-US" sz="2300" kern="1200" dirty="0">
                          <a:solidFill>
                            <a:schemeClr val="dk1"/>
                          </a:solidFill>
                          <a:effectLst/>
                          <a:latin typeface="+mn-lt"/>
                          <a:ea typeface="+mn-ea"/>
                          <a:cs typeface="+mn-cs"/>
                        </a:rPr>
                        <a:t> </a:t>
                      </a:r>
                      <a:r>
                        <a:rPr lang="ru-RU" sz="2300" kern="1200" dirty="0">
                          <a:solidFill>
                            <a:schemeClr val="dk1"/>
                          </a:solidFill>
                          <a:effectLst/>
                          <a:latin typeface="+mn-lt"/>
                          <a:ea typeface="+mn-ea"/>
                          <a:cs typeface="+mn-cs"/>
                        </a:rPr>
                        <a:t>или .</a:t>
                      </a:r>
                      <a:r>
                        <a:rPr lang="en-US" sz="2300" kern="1200" dirty="0" err="1">
                          <a:solidFill>
                            <a:schemeClr val="dk1"/>
                          </a:solidFill>
                          <a:effectLst/>
                          <a:latin typeface="+mn-lt"/>
                          <a:ea typeface="+mn-ea"/>
                          <a:cs typeface="+mn-cs"/>
                        </a:rPr>
                        <a:t>xls</a:t>
                      </a:r>
                      <a:r>
                        <a:rPr lang="ru-RU" sz="2300" kern="1200" dirty="0">
                          <a:solidFill>
                            <a:schemeClr val="dk1"/>
                          </a:solidFill>
                          <a:effectLst/>
                          <a:latin typeface="+mn-lt"/>
                          <a:ea typeface="+mn-ea"/>
                          <a:cs typeface="+mn-cs"/>
                        </a:rPr>
                        <a:t>х на машиночитаемом носителе (компакт-диск, </a:t>
                      </a:r>
                      <a:r>
                        <a:rPr lang="en-US" sz="2300" kern="1200" dirty="0" err="1">
                          <a:solidFill>
                            <a:schemeClr val="dk1"/>
                          </a:solidFill>
                          <a:effectLst/>
                          <a:latin typeface="+mn-lt"/>
                          <a:ea typeface="+mn-ea"/>
                          <a:cs typeface="+mn-cs"/>
                        </a:rPr>
                        <a:t>usb</a:t>
                      </a:r>
                      <a:r>
                        <a:rPr lang="ru-RU" sz="2300" kern="1200" dirty="0">
                          <a:solidFill>
                            <a:schemeClr val="dk1"/>
                          </a:solidFill>
                          <a:effectLst/>
                          <a:latin typeface="+mn-lt"/>
                          <a:ea typeface="+mn-ea"/>
                          <a:cs typeface="+mn-cs"/>
                        </a:rPr>
                        <a:t> энергонезависимая память).</a:t>
                      </a:r>
                      <a:endParaRPr lang="ru-RU" sz="2300" kern="1200" baseline="300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52726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37</a:t>
            </a:fld>
            <a:endParaRPr lang="ru-RU" dirty="0"/>
          </a:p>
        </p:txBody>
      </p:sp>
      <p:sp>
        <p:nvSpPr>
          <p:cNvPr id="3" name="Line 2"/>
          <p:cNvSpPr>
            <a:spLocks noChangeShapeType="1"/>
          </p:cNvSpPr>
          <p:nvPr/>
        </p:nvSpPr>
        <p:spPr bwMode="auto">
          <a:xfrm flipV="1">
            <a:off x="0" y="620688"/>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53888"/>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102011102"/>
              </p:ext>
            </p:extLst>
          </p:nvPr>
        </p:nvGraphicFramePr>
        <p:xfrm>
          <a:off x="107504" y="764705"/>
          <a:ext cx="8893652" cy="5577840"/>
        </p:xfrm>
        <a:graphic>
          <a:graphicData uri="http://schemas.openxmlformats.org/drawingml/2006/table">
            <a:tbl>
              <a:tblPr firstRow="1" bandRow="1">
                <a:tableStyleId>{5C22544A-7EE6-4342-B048-85BDC9FD1C3A}</a:tableStyleId>
              </a:tblPr>
              <a:tblGrid>
                <a:gridCol w="4464496">
                  <a:extLst>
                    <a:ext uri="{9D8B030D-6E8A-4147-A177-3AD203B41FA5}">
                      <a16:colId xmlns:a16="http://schemas.microsoft.com/office/drawing/2014/main" val="20000"/>
                    </a:ext>
                  </a:extLst>
                </a:gridCol>
                <a:gridCol w="4429156">
                  <a:extLst>
                    <a:ext uri="{9D8B030D-6E8A-4147-A177-3AD203B41FA5}">
                      <a16:colId xmlns:a16="http://schemas.microsoft.com/office/drawing/2014/main" val="20001"/>
                    </a:ext>
                  </a:extLst>
                </a:gridCol>
              </a:tblGrid>
              <a:tr h="3683173">
                <a:tc>
                  <a:txBody>
                    <a:bodyPr/>
                    <a:lstStyle/>
                    <a:p>
                      <a:r>
                        <a:rPr lang="ru-RU" sz="2400" b="0" kern="1200" dirty="0">
                          <a:solidFill>
                            <a:schemeClr val="lt1"/>
                          </a:solidFill>
                          <a:effectLst/>
                          <a:latin typeface="+mn-lt"/>
                          <a:ea typeface="+mn-ea"/>
                          <a:cs typeface="+mn-cs"/>
                        </a:rPr>
                        <a:t>В разделе 3.1. для оборудования, работающего при избыточном давлении &gt;0,07 МПа или при температуре &gt;115 0С, необходимо указывать объем. В данном случае, какой имеется в виду объем: водяного или парового пространства для паровых котлов? Для трубопроводов пара и горячей воды (главного корпуса ТЭЦ и теплосетей) требуется ли заполнение данной графы таблицы, или достаточно указать давление? </a:t>
                      </a:r>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400" b="0" kern="1200" dirty="0">
                          <a:solidFill>
                            <a:schemeClr val="lt1"/>
                          </a:solidFill>
                          <a:effectLst/>
                          <a:latin typeface="+mn-lt"/>
                          <a:ea typeface="+mn-ea"/>
                          <a:cs typeface="+mn-cs"/>
                        </a:rPr>
                        <a:t>Под объёмом оборудования, работающего под избыточным давлением (паровых и водогрейных котлов, трубопроводов пара и горячей воды, сосудов, работающих под давлением),  понимается его вместимость – объем</a:t>
                      </a:r>
                      <a:r>
                        <a:rPr lang="ru-RU" sz="2400" b="0" kern="1200" baseline="0" dirty="0">
                          <a:solidFill>
                            <a:schemeClr val="lt1"/>
                          </a:solidFill>
                          <a:effectLst/>
                          <a:latin typeface="+mn-lt"/>
                          <a:ea typeface="+mn-ea"/>
                          <a:cs typeface="+mn-cs"/>
                        </a:rPr>
                        <a:t> внутренней полости оборудования, определяемый по заданным на чертежах номинальным размерам </a:t>
                      </a:r>
                      <a:r>
                        <a:rPr lang="ru-RU" sz="2400" b="0" kern="1200" baseline="0" dirty="0" err="1">
                          <a:solidFill>
                            <a:schemeClr val="lt1"/>
                          </a:solidFill>
                          <a:effectLst/>
                          <a:latin typeface="+mn-lt"/>
                          <a:ea typeface="+mn-ea"/>
                          <a:cs typeface="+mn-cs"/>
                        </a:rPr>
                        <a:t>согалсно</a:t>
                      </a:r>
                      <a:r>
                        <a:rPr lang="ru-RU" sz="2400" b="0" kern="1200" baseline="0" dirty="0">
                          <a:solidFill>
                            <a:schemeClr val="lt1"/>
                          </a:solidFill>
                          <a:effectLst/>
                          <a:latin typeface="+mn-lt"/>
                          <a:ea typeface="+mn-ea"/>
                          <a:cs typeface="+mn-cs"/>
                        </a:rPr>
                        <a:t> </a:t>
                      </a:r>
                      <a:r>
                        <a:rPr lang="ru-RU" sz="2400" b="0" kern="1200" baseline="0" dirty="0" err="1">
                          <a:solidFill>
                            <a:schemeClr val="lt1"/>
                          </a:solidFill>
                          <a:effectLst/>
                          <a:latin typeface="+mn-lt"/>
                          <a:ea typeface="+mn-ea"/>
                          <a:cs typeface="+mn-cs"/>
                        </a:rPr>
                        <a:t>определеню</a:t>
                      </a:r>
                      <a:r>
                        <a:rPr lang="ru-RU" sz="2400" b="0" kern="1200" baseline="0" dirty="0">
                          <a:solidFill>
                            <a:schemeClr val="lt1"/>
                          </a:solidFill>
                          <a:effectLst/>
                          <a:latin typeface="+mn-lt"/>
                          <a:ea typeface="+mn-ea"/>
                          <a:cs typeface="+mn-cs"/>
                        </a:rPr>
                        <a:t> ТР ТС 032</a:t>
                      </a:r>
                      <a:r>
                        <a:rPr lang="en-US" sz="2400" b="0" kern="1200" baseline="0" dirty="0">
                          <a:solidFill>
                            <a:schemeClr val="lt1"/>
                          </a:solidFill>
                          <a:effectLst/>
                          <a:latin typeface="+mn-lt"/>
                          <a:ea typeface="+mn-ea"/>
                          <a:cs typeface="+mn-cs"/>
                        </a:rPr>
                        <a:t>/</a:t>
                      </a:r>
                      <a:r>
                        <a:rPr lang="ru-RU" sz="2400" b="0" kern="1200" baseline="0" dirty="0">
                          <a:solidFill>
                            <a:schemeClr val="lt1"/>
                          </a:solidFill>
                          <a:effectLst/>
                          <a:latin typeface="+mn-lt"/>
                          <a:ea typeface="+mn-ea"/>
                          <a:cs typeface="+mn-cs"/>
                        </a:rPr>
                        <a:t>2013. Объем указывается в м</a:t>
                      </a:r>
                      <a:r>
                        <a:rPr lang="ru-RU" sz="2400" b="0" kern="1200" baseline="30000" dirty="0">
                          <a:solidFill>
                            <a:schemeClr val="lt1"/>
                          </a:solidFill>
                          <a:effectLst/>
                          <a:latin typeface="+mn-lt"/>
                          <a:ea typeface="+mn-ea"/>
                          <a:cs typeface="+mn-cs"/>
                        </a:rPr>
                        <a:t>3</a:t>
                      </a:r>
                      <a:r>
                        <a:rPr lang="ru-RU" sz="2400" b="0" kern="1200" dirty="0">
                          <a:solidFill>
                            <a:schemeClr val="lt1"/>
                          </a:solidFill>
                          <a:effectLst/>
                          <a:latin typeface="+mn-lt"/>
                          <a:ea typeface="+mn-ea"/>
                          <a:cs typeface="+mn-cs"/>
                        </a:rPr>
                        <a:t>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324668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38</a:t>
            </a:fld>
            <a:endParaRPr lang="ru-RU" dirty="0"/>
          </a:p>
        </p:txBody>
      </p:sp>
      <p:sp>
        <p:nvSpPr>
          <p:cNvPr id="3" name="Line 2"/>
          <p:cNvSpPr>
            <a:spLocks noChangeShapeType="1"/>
          </p:cNvSpPr>
          <p:nvPr/>
        </p:nvSpPr>
        <p:spPr bwMode="auto">
          <a:xfrm flipV="1">
            <a:off x="0" y="692696"/>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53888"/>
            <a:ext cx="8786874" cy="369332"/>
          </a:xfrm>
          <a:prstGeom prst="rect">
            <a:avLst/>
          </a:prstGeom>
        </p:spPr>
        <p:txBody>
          <a:bodyPr wrap="square">
            <a:spAutoFit/>
          </a:bodyPr>
          <a:lstStyle/>
          <a:p>
            <a:pPr algn="r"/>
            <a:r>
              <a:rPr lang="ru-RU" dirty="0"/>
              <a:t>ВОПРОС – ОТВЕТ</a:t>
            </a:r>
            <a:endParaRPr kumimoji="1" lang="ru-RU"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470426736"/>
              </p:ext>
            </p:extLst>
          </p:nvPr>
        </p:nvGraphicFramePr>
        <p:xfrm>
          <a:off x="232901" y="1052736"/>
          <a:ext cx="8678198" cy="5184576"/>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184576">
                <a:tc>
                  <a:txBody>
                    <a:bodyPr/>
                    <a:lstStyle/>
                    <a:p>
                      <a:pPr lvl="0"/>
                      <a:r>
                        <a:rPr lang="ru-RU" sz="1800" b="0" kern="1200" dirty="0">
                          <a:solidFill>
                            <a:schemeClr val="lt1"/>
                          </a:solidFill>
                          <a:effectLst/>
                          <a:latin typeface="+mn-lt"/>
                          <a:ea typeface="+mn-ea"/>
                          <a:cs typeface="+mn-cs"/>
                        </a:rPr>
                        <a:t>В Приложении к «Требованиях к форме предоставления…»  п. 1.1, Регистрационный номер указан комментарий: «Указывается в соответствии со Свидетельством о регистрации  ОПО в государственном реестре в формате </a:t>
                      </a:r>
                      <a:r>
                        <a:rPr lang="ru-RU" sz="1800" b="0" kern="1200" dirty="0" err="1">
                          <a:solidFill>
                            <a:schemeClr val="lt1"/>
                          </a:solidFill>
                          <a:effectLst/>
                          <a:latin typeface="+mn-lt"/>
                          <a:ea typeface="+mn-ea"/>
                          <a:cs typeface="+mn-cs"/>
                        </a:rPr>
                        <a:t>ххх-ххххх-хххх</a:t>
                      </a:r>
                      <a:r>
                        <a:rPr lang="ru-RU" sz="1800" b="0" kern="1200" dirty="0">
                          <a:solidFill>
                            <a:schemeClr val="lt1"/>
                          </a:solidFill>
                          <a:effectLst/>
                          <a:latin typeface="+mn-lt"/>
                          <a:ea typeface="+mn-ea"/>
                          <a:cs typeface="+mn-cs"/>
                        </a:rPr>
                        <a:t>. В том случае, если мероприятие предусмотрено в отношении всех ОПО, эксплуатируемых организацией, то номера ОПО указывать не требуется.   </a:t>
                      </a:r>
                    </a:p>
                    <a:p>
                      <a:r>
                        <a:rPr lang="ru-RU" sz="1800" b="0" kern="1200" dirty="0">
                          <a:solidFill>
                            <a:schemeClr val="lt1"/>
                          </a:solidFill>
                          <a:effectLst/>
                          <a:latin typeface="+mn-lt"/>
                          <a:ea typeface="+mn-ea"/>
                          <a:cs typeface="+mn-cs"/>
                        </a:rPr>
                        <a:t> Возможно ли в п.1.1 столбец 1 «Регистрационный номер ОПО» объединить строки и указать все ОПО организации, т.к. план мероприятий по обеспечению промышленной безопасности является общим для все ОПО</a:t>
                      </a:r>
                      <a:endParaRPr lang="ru-RU" sz="1800" b="0" dirty="0"/>
                    </a:p>
                  </a:txBody>
                  <a:tcPr/>
                </a:tc>
                <a:tc>
                  <a:txBody>
                    <a:bodyPr/>
                    <a:lstStyle/>
                    <a:p>
                      <a:pPr algn="r"/>
                      <a:r>
                        <a:rPr lang="ru-RU" sz="1800" b="0" kern="1200" dirty="0">
                          <a:solidFill>
                            <a:schemeClr val="lt1"/>
                          </a:solidFill>
                          <a:effectLst/>
                          <a:latin typeface="+mn-lt"/>
                          <a:ea typeface="+mn-ea"/>
                          <a:cs typeface="+mn-cs"/>
                        </a:rPr>
                        <a:t>Обязательно необходимо в колонке «Рег. номер ОПО» в </a:t>
                      </a:r>
                      <a:r>
                        <a:rPr lang="en-US" sz="1800" b="0" kern="1200" dirty="0">
                          <a:solidFill>
                            <a:schemeClr val="lt1"/>
                          </a:solidFill>
                          <a:effectLst/>
                          <a:latin typeface="+mn-lt"/>
                          <a:ea typeface="+mn-ea"/>
                          <a:cs typeface="+mn-cs"/>
                        </a:rPr>
                        <a:t>Excel</a:t>
                      </a:r>
                      <a:r>
                        <a:rPr lang="ru-RU" sz="1800" b="0" kern="1200" dirty="0">
                          <a:solidFill>
                            <a:schemeClr val="lt1"/>
                          </a:solidFill>
                          <a:effectLst/>
                          <a:latin typeface="+mn-lt"/>
                          <a:ea typeface="+mn-ea"/>
                          <a:cs typeface="+mn-cs"/>
                        </a:rPr>
                        <a:t> или в теге «</a:t>
                      </a:r>
                      <a:r>
                        <a:rPr lang="ru-RU" sz="1800" b="0" kern="1200" dirty="0" err="1">
                          <a:solidFill>
                            <a:schemeClr val="lt1"/>
                          </a:solidFill>
                          <a:effectLst/>
                          <a:latin typeface="+mn-lt"/>
                          <a:ea typeface="+mn-ea"/>
                          <a:cs typeface="+mn-cs"/>
                        </a:rPr>
                        <a:t>danger-object-reg-number</a:t>
                      </a:r>
                      <a:r>
                        <a:rPr lang="ru-RU" sz="1800" b="0" kern="1200" dirty="0">
                          <a:solidFill>
                            <a:schemeClr val="lt1"/>
                          </a:solidFill>
                          <a:effectLst/>
                          <a:latin typeface="+mn-lt"/>
                          <a:ea typeface="+mn-ea"/>
                          <a:cs typeface="+mn-cs"/>
                        </a:rPr>
                        <a:t>» </a:t>
                      </a:r>
                      <a:r>
                        <a:rPr lang="en-US" sz="1800" b="0" kern="1200" dirty="0">
                          <a:solidFill>
                            <a:schemeClr val="lt1"/>
                          </a:solidFill>
                          <a:effectLst/>
                          <a:latin typeface="+mn-lt"/>
                          <a:ea typeface="+mn-ea"/>
                          <a:cs typeface="+mn-cs"/>
                        </a:rPr>
                        <a:t>XML </a:t>
                      </a:r>
                      <a:r>
                        <a:rPr lang="ru-RU" sz="1800" b="0" kern="1200" dirty="0">
                          <a:solidFill>
                            <a:schemeClr val="lt1"/>
                          </a:solidFill>
                          <a:effectLst/>
                          <a:latin typeface="+mn-lt"/>
                          <a:ea typeface="+mn-ea"/>
                          <a:cs typeface="+mn-cs"/>
                        </a:rPr>
                        <a:t>указать текст, например «Ко всем ОПО».  Вообще без номера ОПО мероприятия будет восприниматься как относящееся к предыдущему номеру ОПО.</a:t>
                      </a:r>
                    </a:p>
                    <a:p>
                      <a:pPr algn="r"/>
                      <a:r>
                        <a:rPr lang="ru-RU" sz="1800" b="0" kern="1200" dirty="0">
                          <a:solidFill>
                            <a:schemeClr val="lt1"/>
                          </a:solidFill>
                          <a:effectLst/>
                          <a:latin typeface="+mn-lt"/>
                          <a:ea typeface="+mn-ea"/>
                          <a:cs typeface="+mn-cs"/>
                        </a:rPr>
                        <a:t> </a:t>
                      </a:r>
                    </a:p>
                    <a:p>
                      <a:pPr algn="r"/>
                      <a:r>
                        <a:rPr lang="ru-RU" sz="1800" b="0" kern="1200" dirty="0">
                          <a:solidFill>
                            <a:schemeClr val="lt1"/>
                          </a:solidFill>
                          <a:effectLst/>
                          <a:latin typeface="+mn-lt"/>
                          <a:ea typeface="+mn-ea"/>
                          <a:cs typeface="+mn-cs"/>
                        </a:rPr>
                        <a:t>То есть такая возможность есть, ошибки не будет, номер ОПО строго необходимо указывать для каждого мероприятия, потому что под текстом «Все ОПО» организация может подразумевать объекты отсутствующие в КСИ, к примеру. </a:t>
                      </a:r>
                    </a:p>
                    <a:p>
                      <a:pPr algn="r"/>
                      <a:r>
                        <a:rPr lang="ru-RU" sz="1800" b="0" kern="1200" dirty="0">
                          <a:solidFill>
                            <a:schemeClr val="lt1"/>
                          </a:solidFill>
                          <a:effectLst/>
                          <a:latin typeface="+mn-lt"/>
                          <a:ea typeface="+mn-ea"/>
                          <a:cs typeface="+mn-cs"/>
                        </a:rPr>
                        <a:t> </a:t>
                      </a:r>
                    </a:p>
                    <a:p>
                      <a:pPr algn="r"/>
                      <a:r>
                        <a:rPr lang="ru-RU" sz="1800" b="0" kern="1200" dirty="0">
                          <a:solidFill>
                            <a:schemeClr val="lt1"/>
                          </a:solidFill>
                          <a:effectLst/>
                          <a:latin typeface="+mn-lt"/>
                          <a:ea typeface="+mn-ea"/>
                          <a:cs typeface="+mn-cs"/>
                        </a:rPr>
                        <a:t>Через запятую ОПО в колонке и теге указывать нельзя.</a:t>
                      </a:r>
                    </a:p>
                    <a:p>
                      <a:pPr algn="r"/>
                      <a:endParaRPr lang="ru-RU" sz="1800" b="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198419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39</a:t>
            </a:fld>
            <a:endParaRPr lang="ru-RU" dirty="0"/>
          </a:p>
        </p:txBody>
      </p:sp>
      <p:sp>
        <p:nvSpPr>
          <p:cNvPr id="3" name="Line 2"/>
          <p:cNvSpPr>
            <a:spLocks noChangeShapeType="1"/>
          </p:cNvSpPr>
          <p:nvPr/>
        </p:nvSpPr>
        <p:spPr bwMode="auto">
          <a:xfrm flipV="1">
            <a:off x="35719" y="461665"/>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22733" y="61555"/>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125665838"/>
              </p:ext>
            </p:extLst>
          </p:nvPr>
        </p:nvGraphicFramePr>
        <p:xfrm>
          <a:off x="189041" y="692697"/>
          <a:ext cx="8678198" cy="5904658"/>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904658">
                <a:tc>
                  <a:txBody>
                    <a:bodyPr/>
                    <a:lstStyle/>
                    <a:p>
                      <a:pPr lvl="0"/>
                      <a:r>
                        <a:rPr lang="ru-RU" sz="2000" b="0" kern="1200" dirty="0">
                          <a:solidFill>
                            <a:schemeClr val="lt1"/>
                          </a:solidFill>
                          <a:effectLst/>
                          <a:latin typeface="+mn-lt"/>
                          <a:ea typeface="+mn-ea"/>
                          <a:cs typeface="+mn-cs"/>
                        </a:rPr>
                        <a:t>В шаблоне СПК в инструкции написано «Приложенные файлы размещаются в той же директории (архиве), что и сам отчет.  В полях отчета указывается только наименование файла». Каждый лист отчета мы должны сохранить в отдельной папке с приложением копий???  Или достаточно отчет заполненный по шаблону СПК+ копии?  Пункт 7.2 отчета  «Данные о подписании Сведений» где ставить эти подписи если информацию сдаем на диске?  </a:t>
                      </a:r>
                    </a:p>
                    <a:p>
                      <a:r>
                        <a:rPr lang="ru-RU" sz="2000" b="0" kern="1200" dirty="0">
                          <a:solidFill>
                            <a:schemeClr val="lt1"/>
                          </a:solidFill>
                          <a:effectLst/>
                          <a:latin typeface="+mn-lt"/>
                          <a:ea typeface="+mn-ea"/>
                          <a:cs typeface="+mn-cs"/>
                        </a:rPr>
                        <a:t> </a:t>
                      </a:r>
                    </a:p>
                  </a:txBody>
                  <a:tcPr/>
                </a:tc>
                <a:tc>
                  <a:txBody>
                    <a:bodyPr/>
                    <a:lstStyle/>
                    <a:p>
                      <a:pPr algn="r"/>
                      <a:r>
                        <a:rPr lang="ru-RU" sz="2000" b="0" kern="1200" dirty="0">
                          <a:solidFill>
                            <a:schemeClr val="lt1"/>
                          </a:solidFill>
                          <a:effectLst/>
                          <a:latin typeface="+mn-lt"/>
                          <a:ea typeface="+mn-ea"/>
                          <a:cs typeface="+mn-cs"/>
                        </a:rPr>
                        <a:t>Да, в той же директории, или архиве.</a:t>
                      </a:r>
                    </a:p>
                    <a:p>
                      <a:pPr algn="r"/>
                      <a:r>
                        <a:rPr lang="ru-RU" sz="2000" b="0" kern="1200" dirty="0">
                          <a:solidFill>
                            <a:schemeClr val="lt1"/>
                          </a:solidFill>
                          <a:effectLst/>
                          <a:latin typeface="+mn-lt"/>
                          <a:ea typeface="+mn-ea"/>
                          <a:cs typeface="+mn-cs"/>
                        </a:rPr>
                        <a:t> В соответствующих полях или вкладках отчета, как на шаблоне, указываются только наименования файлов. Отчет – единый, листы нельзя сохранять по отдельности.</a:t>
                      </a:r>
                    </a:p>
                    <a:p>
                      <a:pPr algn="r"/>
                      <a:r>
                        <a:rPr lang="ru-RU" sz="2000" b="0" kern="1200" dirty="0">
                          <a:solidFill>
                            <a:schemeClr val="lt1"/>
                          </a:solidFill>
                          <a:effectLst/>
                          <a:latin typeface="+mn-lt"/>
                          <a:ea typeface="+mn-ea"/>
                          <a:cs typeface="+mn-cs"/>
                        </a:rPr>
                        <a:t> Да.</a:t>
                      </a:r>
                    </a:p>
                    <a:p>
                      <a:pPr algn="r"/>
                      <a:r>
                        <a:rPr lang="ru-RU" sz="2000" b="0" kern="1200" dirty="0">
                          <a:solidFill>
                            <a:schemeClr val="lt1"/>
                          </a:solidFill>
                          <a:effectLst/>
                          <a:latin typeface="+mn-lt"/>
                          <a:ea typeface="+mn-ea"/>
                          <a:cs typeface="+mn-cs"/>
                        </a:rPr>
                        <a:t> Каждый файл из предоставляемых, должен быть подписан, и иметь соответствующий файл подписи.</a:t>
                      </a:r>
                      <a:br>
                        <a:rPr lang="ru-RU" sz="2000" b="0" kern="1200" dirty="0">
                          <a:solidFill>
                            <a:schemeClr val="lt1"/>
                          </a:solidFill>
                          <a:effectLst/>
                          <a:latin typeface="+mn-lt"/>
                          <a:ea typeface="+mn-ea"/>
                          <a:cs typeface="+mn-cs"/>
                        </a:rPr>
                      </a:br>
                      <a:r>
                        <a:rPr lang="ru-RU" sz="2000" b="0" kern="1200" dirty="0">
                          <a:solidFill>
                            <a:schemeClr val="lt1"/>
                          </a:solidFill>
                          <a:effectLst/>
                          <a:latin typeface="+mn-lt"/>
                          <a:ea typeface="+mn-ea"/>
                          <a:cs typeface="+mn-cs"/>
                        </a:rPr>
                        <a:t>Электронные таблицы подписывать не требуется.</a:t>
                      </a:r>
                    </a:p>
                    <a:p>
                      <a:pPr algn="r"/>
                      <a:r>
                        <a:rPr lang="ru-RU" sz="2000" b="0" kern="1200" dirty="0">
                          <a:solidFill>
                            <a:schemeClr val="lt1"/>
                          </a:solidFill>
                          <a:effectLst/>
                          <a:latin typeface="+mn-lt"/>
                          <a:ea typeface="+mn-ea"/>
                          <a:cs typeface="+mn-cs"/>
                        </a:rPr>
                        <a:t>Только</a:t>
                      </a:r>
                      <a:r>
                        <a:rPr lang="ru-RU" sz="2000" b="0" kern="1200" baseline="0" dirty="0">
                          <a:solidFill>
                            <a:schemeClr val="lt1"/>
                          </a:solidFill>
                          <a:effectLst/>
                          <a:latin typeface="+mn-lt"/>
                          <a:ea typeface="+mn-ea"/>
                          <a:cs typeface="+mn-cs"/>
                        </a:rPr>
                        <a:t> файл в формате </a:t>
                      </a:r>
                      <a:r>
                        <a:rPr lang="en-US" sz="2000" b="0" kern="1200" baseline="0" dirty="0">
                          <a:solidFill>
                            <a:schemeClr val="lt1"/>
                          </a:solidFill>
                          <a:effectLst/>
                          <a:latin typeface="+mn-lt"/>
                          <a:ea typeface="+mn-ea"/>
                          <a:cs typeface="+mn-cs"/>
                        </a:rPr>
                        <a:t>XML</a:t>
                      </a:r>
                      <a:r>
                        <a:rPr lang="ru-RU" sz="2000" b="0" kern="1200" baseline="0" dirty="0">
                          <a:solidFill>
                            <a:schemeClr val="lt1"/>
                          </a:solidFill>
                          <a:effectLst/>
                          <a:latin typeface="+mn-lt"/>
                          <a:ea typeface="+mn-ea"/>
                          <a:cs typeface="+mn-cs"/>
                        </a:rPr>
                        <a:t> требует электронной подписи согласно положениям приказа Ростехнадзора от 23.01.2014 № 25.</a:t>
                      </a:r>
                      <a:br>
                        <a:rPr lang="ru-RU" sz="2000" b="0" kern="1200" dirty="0">
                          <a:solidFill>
                            <a:schemeClr val="lt1"/>
                          </a:solidFill>
                          <a:effectLst/>
                          <a:latin typeface="+mn-lt"/>
                          <a:ea typeface="+mn-ea"/>
                          <a:cs typeface="+mn-cs"/>
                        </a:rPr>
                      </a:br>
                      <a:r>
                        <a:rPr lang="ru-RU" sz="2000" b="0" kern="1200" dirty="0">
                          <a:solidFill>
                            <a:schemeClr val="lt1"/>
                          </a:solidFill>
                          <a:effectLst/>
                          <a:latin typeface="+mn-lt"/>
                          <a:ea typeface="+mn-ea"/>
                          <a:cs typeface="+mn-cs"/>
                        </a:rPr>
                        <a:t>Подписи - в формате PKCS#7 </a:t>
                      </a:r>
                      <a:r>
                        <a:rPr lang="en-US" sz="2000" b="0" kern="1200" dirty="0">
                          <a:solidFill>
                            <a:schemeClr val="lt1"/>
                          </a:solidFill>
                          <a:effectLst/>
                          <a:latin typeface="+mn-lt"/>
                          <a:ea typeface="+mn-ea"/>
                          <a:cs typeface="+mn-cs"/>
                        </a:rPr>
                        <a:t>detached</a:t>
                      </a:r>
                      <a:r>
                        <a:rPr lang="ru-RU" sz="2000" b="0" kern="1200" dirty="0">
                          <a:solidFill>
                            <a:schemeClr val="lt1"/>
                          </a:solidFill>
                          <a:effectLst/>
                          <a:latin typeface="+mn-lt"/>
                          <a:ea typeface="+mn-ea"/>
                          <a:cs typeface="+mn-cs"/>
                        </a:rPr>
                        <a:t>, ГОСТ Р 34.10-2001</a:t>
                      </a:r>
                      <a:r>
                        <a:rPr lang="ru-RU" sz="1800" b="0" kern="1200" dirty="0">
                          <a:solidFill>
                            <a:schemeClr val="lt1"/>
                          </a:solidFill>
                          <a:effectLst/>
                          <a:latin typeface="+mn-lt"/>
                          <a:ea typeface="+mn-ea"/>
                          <a:cs typeface="+mn-cs"/>
                        </a:rPr>
                        <a:t>.</a:t>
                      </a:r>
                      <a:endParaRPr lang="ru-RU" sz="1800" b="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23989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a:t>
            </a:fld>
            <a:endParaRPr lang="ru-RU" dirty="0"/>
          </a:p>
        </p:txBody>
      </p:sp>
      <p:sp>
        <p:nvSpPr>
          <p:cNvPr id="3" name="Line 2"/>
          <p:cNvSpPr>
            <a:spLocks noChangeShapeType="1"/>
          </p:cNvSpPr>
          <p:nvPr/>
        </p:nvSpPr>
        <p:spPr bwMode="auto">
          <a:xfrm flipV="1">
            <a:off x="0" y="47667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6695" y="2433"/>
            <a:ext cx="9136451" cy="523220"/>
          </a:xfrm>
          <a:prstGeom prst="rect">
            <a:avLst/>
          </a:prstGeom>
        </p:spPr>
        <p:txBody>
          <a:bodyPr wrap="square">
            <a:spAutoFit/>
          </a:bodyPr>
          <a:lstStyle/>
          <a:p>
            <a:pPr algn="r"/>
            <a:r>
              <a:rPr lang="ru-RU" sz="2800" dirty="0"/>
              <a:t>Ответственность </a:t>
            </a:r>
            <a:endParaRPr kumimoji="1" lang="ru-RU" sz="2800" b="1" dirty="0">
              <a:solidFill>
                <a:schemeClr val="tx2"/>
              </a:solidFill>
              <a:cs typeface="Calibri" pitchFamily="34" charset="0"/>
            </a:endParaRPr>
          </a:p>
        </p:txBody>
      </p:sp>
      <p:sp>
        <p:nvSpPr>
          <p:cNvPr id="7" name="TextBox 6"/>
          <p:cNvSpPr txBox="1"/>
          <p:nvPr/>
        </p:nvSpPr>
        <p:spPr>
          <a:xfrm>
            <a:off x="2123728" y="4087407"/>
            <a:ext cx="5400600" cy="215444"/>
          </a:xfrm>
          <a:prstGeom prst="rect">
            <a:avLst/>
          </a:prstGeom>
          <a:noFill/>
        </p:spPr>
        <p:txBody>
          <a:bodyPr wrap="square" rtlCol="0">
            <a:spAutoFit/>
          </a:bodyPr>
          <a:lstStyle/>
          <a:p>
            <a:pPr lvl="0" algn="just" eaLnBrk="0" hangingPunct="0"/>
            <a:endParaRPr lang="ru-RU" altLang="ru-RU" sz="800" dirty="0"/>
          </a:p>
        </p:txBody>
      </p:sp>
      <p:sp>
        <p:nvSpPr>
          <p:cNvPr id="8" name="Rectangle 2"/>
          <p:cNvSpPr>
            <a:spLocks noChangeArrowheads="1"/>
          </p:cNvSpPr>
          <p:nvPr/>
        </p:nvSpPr>
        <p:spPr bwMode="auto">
          <a:xfrm>
            <a:off x="4479634" y="-169278"/>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br>
              <a:rPr kumimoji="0" lang="ru-RU" altLang="ru-RU" sz="1000" b="0" i="0" u="none" strike="noStrike" cap="none" normalizeH="0" baseline="0" dirty="0">
                <a:ln>
                  <a:noFill/>
                </a:ln>
                <a:solidFill>
                  <a:srgbClr val="000000"/>
                </a:solidFill>
                <a:effectLst/>
                <a:latin typeface="Verdana" panose="020B0604030504040204" pitchFamily="34" charset="0"/>
              </a:rPr>
            </a:br>
            <a:endParaRPr kumimoji="0" lang="ru-RU" altLang="ru-RU" sz="600" b="0" i="0" u="none" strike="noStrike" cap="none" normalizeH="0" baseline="0" dirty="0">
              <a:ln>
                <a:noFill/>
              </a:ln>
              <a:solidFill>
                <a:schemeClr val="tx1"/>
              </a:solidFill>
              <a:effectLst/>
            </a:endParaRPr>
          </a:p>
        </p:txBody>
      </p:sp>
      <p:graphicFrame>
        <p:nvGraphicFramePr>
          <p:cNvPr id="9" name="Схема 8"/>
          <p:cNvGraphicFramePr/>
          <p:nvPr>
            <p:extLst>
              <p:ext uri="{D42A27DB-BD31-4B8C-83A1-F6EECF244321}">
                <p14:modId xmlns:p14="http://schemas.microsoft.com/office/powerpoint/2010/main" val="3264914400"/>
              </p:ext>
            </p:extLst>
          </p:nvPr>
        </p:nvGraphicFramePr>
        <p:xfrm>
          <a:off x="107504" y="525653"/>
          <a:ext cx="8928992" cy="60822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9233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40</a:t>
            </a:fld>
            <a:endParaRPr lang="ru-RU" dirty="0"/>
          </a:p>
        </p:txBody>
      </p:sp>
      <p:sp>
        <p:nvSpPr>
          <p:cNvPr id="3" name="Line 2"/>
          <p:cNvSpPr>
            <a:spLocks noChangeShapeType="1"/>
          </p:cNvSpPr>
          <p:nvPr/>
        </p:nvSpPr>
        <p:spPr bwMode="auto">
          <a:xfrm flipV="1">
            <a:off x="35719" y="47667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0"/>
            <a:ext cx="8786874" cy="369332"/>
          </a:xfrm>
          <a:prstGeom prst="rect">
            <a:avLst/>
          </a:prstGeom>
        </p:spPr>
        <p:txBody>
          <a:bodyPr wrap="square">
            <a:spAutoFit/>
          </a:bodyPr>
          <a:lstStyle/>
          <a:p>
            <a:pPr algn="r"/>
            <a:r>
              <a:rPr lang="ru-RU" dirty="0"/>
              <a:t>ВОПРОС – ОТВЕТ</a:t>
            </a:r>
            <a:endParaRPr kumimoji="1" lang="ru-RU" b="1" dirty="0">
              <a:solidFill>
                <a:schemeClr val="tx2"/>
              </a:solidFill>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359903836"/>
              </p:ext>
            </p:extLst>
          </p:nvPr>
        </p:nvGraphicFramePr>
        <p:xfrm>
          <a:off x="189041" y="764704"/>
          <a:ext cx="8678198" cy="5832649"/>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832649">
                <a:tc>
                  <a:txBody>
                    <a:bodyPr/>
                    <a:lstStyle/>
                    <a:p>
                      <a:pPr lvl="0"/>
                      <a:r>
                        <a:rPr lang="ru-RU" sz="1800" b="1" kern="1200" dirty="0">
                          <a:solidFill>
                            <a:schemeClr val="lt1"/>
                          </a:solidFill>
                          <a:effectLst/>
                          <a:latin typeface="+mn-lt"/>
                          <a:ea typeface="+mn-ea"/>
                          <a:cs typeface="+mn-cs"/>
                        </a:rPr>
                        <a:t>В пояснении к заполнению разделов отчета написано:  «Копии полисов обязательного страхования гражданской ответственности владельца опасного объекта за причинение вреда в результате аварии на опасном объекте</a:t>
                      </a:r>
                    </a:p>
                    <a:p>
                      <a:r>
                        <a:rPr lang="ru-RU" sz="1800" b="1" kern="1200" dirty="0">
                          <a:solidFill>
                            <a:schemeClr val="lt1"/>
                          </a:solidFill>
                          <a:effectLst/>
                          <a:latin typeface="+mn-lt"/>
                          <a:ea typeface="+mn-ea"/>
                          <a:cs typeface="+mn-cs"/>
                        </a:rPr>
                        <a:t>При предоставлении Отчета в электронном виде, предоставляется сканированная копия (</a:t>
                      </a:r>
                      <a:r>
                        <a:rPr lang="en-US" sz="1800" b="1" kern="1200" dirty="0">
                          <a:solidFill>
                            <a:schemeClr val="lt1"/>
                          </a:solidFill>
                          <a:effectLst/>
                          <a:latin typeface="+mn-lt"/>
                          <a:ea typeface="+mn-ea"/>
                          <a:cs typeface="+mn-cs"/>
                        </a:rPr>
                        <a:t>pdf</a:t>
                      </a:r>
                      <a:r>
                        <a:rPr lang="ru-RU" sz="1800" b="1" kern="1200" dirty="0">
                          <a:solidFill>
                            <a:schemeClr val="lt1"/>
                          </a:solidFill>
                          <a:effectLst/>
                          <a:latin typeface="+mn-lt"/>
                          <a:ea typeface="+mn-ea"/>
                          <a:cs typeface="+mn-cs"/>
                        </a:rPr>
                        <a:t>). При предоставлении Отчета на бумажном носителе заверения копии полиса не требуется».</a:t>
                      </a:r>
                    </a:p>
                    <a:p>
                      <a:pPr marL="0" marR="0" indent="0" algn="l" defTabSz="685800" rtl="0" eaLnBrk="1" fontAlgn="auto" latinLnBrk="0" hangingPunct="1">
                        <a:lnSpc>
                          <a:spcPct val="100000"/>
                        </a:lnSpc>
                        <a:spcBef>
                          <a:spcPts val="0"/>
                        </a:spcBef>
                        <a:spcAft>
                          <a:spcPts val="0"/>
                        </a:spcAft>
                        <a:buClrTx/>
                        <a:buSzTx/>
                        <a:buFontTx/>
                        <a:buNone/>
                        <a:tabLst/>
                        <a:defRPr/>
                      </a:pPr>
                      <a:r>
                        <a:rPr lang="ru-RU" sz="1800" b="1" kern="1200" dirty="0">
                          <a:solidFill>
                            <a:schemeClr val="lt1"/>
                          </a:solidFill>
                          <a:effectLst/>
                          <a:latin typeface="+mn-lt"/>
                          <a:ea typeface="+mn-ea"/>
                          <a:cs typeface="+mn-cs"/>
                        </a:rPr>
                        <a:t>Это значит, что полиса нужно заверить эксплуатирующей организацией,  а потом отсканировать???</a:t>
                      </a:r>
                    </a:p>
                    <a:p>
                      <a:endParaRPr lang="ru-RU" sz="1800" b="1" kern="1200" dirty="0">
                        <a:solidFill>
                          <a:schemeClr val="lt1"/>
                        </a:solidFill>
                        <a:effectLst/>
                        <a:latin typeface="+mn-lt"/>
                        <a:ea typeface="+mn-ea"/>
                        <a:cs typeface="+mn-cs"/>
                      </a:endParaRPr>
                    </a:p>
                    <a:p>
                      <a:r>
                        <a:rPr lang="ru-RU" sz="1200" b="1" kern="1200" dirty="0">
                          <a:solidFill>
                            <a:schemeClr val="lt1"/>
                          </a:solidFill>
                          <a:effectLst/>
                          <a:latin typeface="+mn-lt"/>
                          <a:ea typeface="+mn-ea"/>
                          <a:cs typeface="+mn-cs"/>
                        </a:rPr>
                        <a:t> </a:t>
                      </a:r>
                    </a:p>
                  </a:txBody>
                  <a:tcPr/>
                </a:tc>
                <a:tc>
                  <a:txBody>
                    <a:bodyPr/>
                    <a:lstStyle/>
                    <a:p>
                      <a:pPr algn="r"/>
                      <a:r>
                        <a:rPr lang="ru-RU" sz="2800" b="0" kern="1200" dirty="0">
                          <a:solidFill>
                            <a:schemeClr val="lt1"/>
                          </a:solidFill>
                          <a:effectLst/>
                          <a:latin typeface="+mn-lt"/>
                          <a:ea typeface="+mn-ea"/>
                          <a:cs typeface="+mn-cs"/>
                        </a:rPr>
                        <a:t>Отдельно копии заверять</a:t>
                      </a:r>
                      <a:r>
                        <a:rPr lang="ru-RU" sz="2800" b="0" kern="1200" baseline="0" dirty="0">
                          <a:solidFill>
                            <a:schemeClr val="lt1"/>
                          </a:solidFill>
                          <a:effectLst/>
                          <a:latin typeface="+mn-lt"/>
                          <a:ea typeface="+mn-ea"/>
                          <a:cs typeface="+mn-cs"/>
                        </a:rPr>
                        <a:t> не нужно. Подписывается сам отчет, но можно </a:t>
                      </a:r>
                      <a:r>
                        <a:rPr lang="ru-RU" sz="2800" b="0" kern="1200" dirty="0">
                          <a:solidFill>
                            <a:schemeClr val="lt1"/>
                          </a:solidFill>
                          <a:effectLst/>
                          <a:latin typeface="+mn-lt"/>
                          <a:ea typeface="+mn-ea"/>
                          <a:cs typeface="+mn-cs"/>
                        </a:rPr>
                        <a:t> сделать и так.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1958656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41</a:t>
            </a:fld>
            <a:endParaRPr lang="ru-RU" dirty="0"/>
          </a:p>
        </p:txBody>
      </p:sp>
      <p:sp>
        <p:nvSpPr>
          <p:cNvPr id="3" name="Line 2"/>
          <p:cNvSpPr>
            <a:spLocks noChangeShapeType="1"/>
          </p:cNvSpPr>
          <p:nvPr/>
        </p:nvSpPr>
        <p:spPr bwMode="auto">
          <a:xfrm flipV="1">
            <a:off x="0" y="466538"/>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8097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085745923"/>
              </p:ext>
            </p:extLst>
          </p:nvPr>
        </p:nvGraphicFramePr>
        <p:xfrm>
          <a:off x="189041" y="764704"/>
          <a:ext cx="8678198" cy="5832649"/>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832649">
                <a:tc>
                  <a:txBody>
                    <a:bodyPr/>
                    <a:lstStyle/>
                    <a:p>
                      <a:pPr lvl="0"/>
                      <a:r>
                        <a:rPr lang="ru-RU" sz="2400" b="0" kern="1200" dirty="0">
                          <a:solidFill>
                            <a:schemeClr val="lt1"/>
                          </a:solidFill>
                          <a:effectLst/>
                          <a:latin typeface="+mn-lt"/>
                          <a:ea typeface="+mn-ea"/>
                          <a:cs typeface="+mn-cs"/>
                        </a:rPr>
                        <a:t>Если для пунктов 1.2,  5.2, 6.1, 6.2 нет никакой информации, и мы не предоставим эти разделы не будет ли это считаться что отчет не сдан? Нужно ли где то указывать комментарии, что инцидентов не произошло что нет предписаний, что сведения об организации системы управления </a:t>
                      </a:r>
                      <a:r>
                        <a:rPr lang="ru-RU" sz="2400" b="0" kern="1200" dirty="0" err="1">
                          <a:solidFill>
                            <a:schemeClr val="lt1"/>
                          </a:solidFill>
                          <a:effectLst/>
                          <a:latin typeface="+mn-lt"/>
                          <a:ea typeface="+mn-ea"/>
                          <a:cs typeface="+mn-cs"/>
                        </a:rPr>
                        <a:t>пром</a:t>
                      </a:r>
                      <a:r>
                        <a:rPr lang="ru-RU" sz="2400" b="0" kern="1200" dirty="0">
                          <a:solidFill>
                            <a:schemeClr val="lt1"/>
                          </a:solidFill>
                          <a:effectLst/>
                          <a:latin typeface="+mn-lt"/>
                          <a:ea typeface="+mn-ea"/>
                          <a:cs typeface="+mn-cs"/>
                        </a:rPr>
                        <a:t>. безопасности отсутствуют т.к. нет объектов </a:t>
                      </a:r>
                      <a:r>
                        <a:rPr lang="en-US" sz="2400" b="0" kern="1200" dirty="0">
                          <a:solidFill>
                            <a:schemeClr val="lt1"/>
                          </a:solidFill>
                          <a:effectLst/>
                          <a:latin typeface="+mn-lt"/>
                          <a:ea typeface="+mn-ea"/>
                          <a:cs typeface="+mn-cs"/>
                        </a:rPr>
                        <a:t>I</a:t>
                      </a:r>
                      <a:r>
                        <a:rPr lang="ru-RU" sz="2400" b="0" kern="1200" dirty="0">
                          <a:solidFill>
                            <a:schemeClr val="lt1"/>
                          </a:solidFill>
                          <a:effectLst/>
                          <a:latin typeface="+mn-lt"/>
                          <a:ea typeface="+mn-ea"/>
                          <a:cs typeface="+mn-cs"/>
                        </a:rPr>
                        <a:t> и </a:t>
                      </a:r>
                      <a:r>
                        <a:rPr lang="en-US" sz="2400" b="0" kern="1200" dirty="0">
                          <a:solidFill>
                            <a:schemeClr val="lt1"/>
                          </a:solidFill>
                          <a:effectLst/>
                          <a:latin typeface="+mn-lt"/>
                          <a:ea typeface="+mn-ea"/>
                          <a:cs typeface="+mn-cs"/>
                        </a:rPr>
                        <a:t>II</a:t>
                      </a:r>
                      <a:r>
                        <a:rPr lang="ru-RU" sz="2400" b="0" kern="1200" dirty="0">
                          <a:solidFill>
                            <a:schemeClr val="lt1"/>
                          </a:solidFill>
                          <a:effectLst/>
                          <a:latin typeface="+mn-lt"/>
                          <a:ea typeface="+mn-ea"/>
                          <a:cs typeface="+mn-cs"/>
                        </a:rPr>
                        <a:t> класса опасности.</a:t>
                      </a:r>
                    </a:p>
                    <a:p>
                      <a:r>
                        <a:rPr lang="ru-RU" sz="1200" b="1" kern="1200" dirty="0">
                          <a:solidFill>
                            <a:schemeClr val="lt1"/>
                          </a:solidFill>
                          <a:effectLst/>
                          <a:latin typeface="+mn-lt"/>
                          <a:ea typeface="+mn-ea"/>
                          <a:cs typeface="+mn-cs"/>
                        </a:rPr>
                        <a:t> </a:t>
                      </a:r>
                    </a:p>
                  </a:txBody>
                  <a:tcPr/>
                </a:tc>
                <a:tc>
                  <a:txBody>
                    <a:bodyPr/>
                    <a:lstStyle/>
                    <a:p>
                      <a:pPr algn="r"/>
                      <a:r>
                        <a:rPr lang="ru-RU" sz="2800" b="0" kern="1200" dirty="0">
                          <a:solidFill>
                            <a:schemeClr val="lt1"/>
                          </a:solidFill>
                          <a:effectLst/>
                          <a:latin typeface="+mn-lt"/>
                          <a:ea typeface="+mn-ea"/>
                          <a:cs typeface="+mn-cs"/>
                        </a:rPr>
                        <a:t>Клеточки остаются пустыми, если нет какой-то информации. 0, -,</a:t>
                      </a:r>
                      <a:r>
                        <a:rPr lang="ru-RU" sz="2800" b="0" kern="1200" baseline="0" dirty="0">
                          <a:solidFill>
                            <a:schemeClr val="lt1"/>
                          </a:solidFill>
                          <a:effectLst/>
                          <a:latin typeface="+mn-lt"/>
                          <a:ea typeface="+mn-ea"/>
                          <a:cs typeface="+mn-cs"/>
                        </a:rPr>
                        <a:t> слова «сведения отсутствуют»</a:t>
                      </a:r>
                      <a:r>
                        <a:rPr lang="ru-RU" sz="2800" b="0" kern="1200" dirty="0">
                          <a:solidFill>
                            <a:schemeClr val="lt1"/>
                          </a:solidFill>
                          <a:effectLst/>
                          <a:latin typeface="+mn-lt"/>
                          <a:ea typeface="+mn-ea"/>
                          <a:cs typeface="+mn-cs"/>
                        </a:rPr>
                        <a:t> и тому подобное указывать не нужно.</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830914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42</a:t>
            </a:fld>
            <a:endParaRPr lang="ru-RU" dirty="0"/>
          </a:p>
        </p:txBody>
      </p:sp>
      <p:sp>
        <p:nvSpPr>
          <p:cNvPr id="3" name="Line 2"/>
          <p:cNvSpPr>
            <a:spLocks noChangeShapeType="1"/>
          </p:cNvSpPr>
          <p:nvPr/>
        </p:nvSpPr>
        <p:spPr bwMode="auto">
          <a:xfrm flipV="1">
            <a:off x="0" y="954107"/>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0"/>
            <a:ext cx="8786874" cy="738664"/>
          </a:xfrm>
          <a:prstGeom prst="rect">
            <a:avLst/>
          </a:prstGeom>
        </p:spPr>
        <p:txBody>
          <a:bodyPr wrap="square">
            <a:spAutoFit/>
          </a:bodyPr>
          <a:lstStyle/>
          <a:p>
            <a:pPr algn="r"/>
            <a:r>
              <a:rPr lang="ru-RU" sz="1400" dirty="0"/>
              <a:t>ВОПРОС - </a:t>
            </a:r>
            <a:r>
              <a:rPr lang="ru-RU" sz="1400" dirty="0" err="1"/>
              <a:t>ОТВЕТдственного</a:t>
            </a:r>
            <a:r>
              <a:rPr lang="ru-RU" sz="1400" dirty="0"/>
              <a:t> контроля за соблюдением требований промышленной безопасности в Федеральную службу по экологическому, технологическому и атомному надзору, утвержденные приказом Ростехнадзора от 23.01.2014  № 25</a:t>
            </a:r>
            <a:endParaRPr kumimoji="1" lang="ru-RU" sz="14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776754375"/>
              </p:ext>
            </p:extLst>
          </p:nvPr>
        </p:nvGraphicFramePr>
        <p:xfrm>
          <a:off x="189041" y="1196752"/>
          <a:ext cx="8678198" cy="5400601"/>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400601">
                <a:tc>
                  <a:txBody>
                    <a:bodyPr/>
                    <a:lstStyle/>
                    <a:p>
                      <a:r>
                        <a:rPr lang="ru-RU" sz="3200" b="0" kern="1200" dirty="0">
                          <a:solidFill>
                            <a:schemeClr val="lt1"/>
                          </a:solidFill>
                          <a:effectLst/>
                          <a:latin typeface="+mn-lt"/>
                          <a:ea typeface="+mn-ea"/>
                          <a:cs typeface="+mn-cs"/>
                        </a:rPr>
                        <a:t>Пункт 7.2 отчета  «Данные о подписании Сведений» где ставить эти подписи если информацию сдаем на диске ?</a:t>
                      </a:r>
                    </a:p>
                    <a:p>
                      <a:r>
                        <a:rPr lang="ru-RU" sz="1200" b="1" kern="1200" dirty="0">
                          <a:solidFill>
                            <a:schemeClr val="lt1"/>
                          </a:solidFill>
                          <a:effectLst/>
                          <a:latin typeface="+mn-lt"/>
                          <a:ea typeface="+mn-ea"/>
                          <a:cs typeface="+mn-cs"/>
                        </a:rPr>
                        <a:t> </a:t>
                      </a:r>
                    </a:p>
                  </a:txBody>
                  <a:tcPr/>
                </a:tc>
                <a:tc>
                  <a:txBody>
                    <a:bodyPr/>
                    <a:lstStyle/>
                    <a:p>
                      <a:r>
                        <a:rPr lang="ru-RU" sz="1600" b="1" kern="1200" dirty="0">
                          <a:solidFill>
                            <a:schemeClr val="lt1"/>
                          </a:solidFill>
                          <a:effectLst/>
                          <a:latin typeface="+mn-lt"/>
                          <a:ea typeface="+mn-ea"/>
                          <a:cs typeface="+mn-cs"/>
                        </a:rPr>
                        <a:t>Каждый файл из предоставляемых, должен быть подписан, и иметь соответствующий файл подписи.</a:t>
                      </a:r>
                      <a:br>
                        <a:rPr lang="ru-RU" sz="1600" b="1" kern="1200" dirty="0">
                          <a:solidFill>
                            <a:schemeClr val="lt1"/>
                          </a:solidFill>
                          <a:effectLst/>
                          <a:latin typeface="+mn-lt"/>
                          <a:ea typeface="+mn-ea"/>
                          <a:cs typeface="+mn-cs"/>
                        </a:rPr>
                      </a:br>
                      <a:r>
                        <a:rPr lang="ru-RU" sz="1600" b="1" kern="1200" dirty="0" err="1">
                          <a:solidFill>
                            <a:schemeClr val="lt1"/>
                          </a:solidFill>
                          <a:effectLst/>
                          <a:latin typeface="+mn-lt"/>
                          <a:ea typeface="+mn-ea"/>
                          <a:cs typeface="+mn-cs"/>
                        </a:rPr>
                        <a:t>Наример</a:t>
                      </a:r>
                      <a:r>
                        <a:rPr lang="ru-RU" sz="1600" b="1" kern="1200" dirty="0">
                          <a:solidFill>
                            <a:schemeClr val="lt1"/>
                          </a:solidFill>
                          <a:effectLst/>
                          <a:latin typeface="+mn-lt"/>
                          <a:ea typeface="+mn-ea"/>
                          <a:cs typeface="+mn-cs"/>
                        </a:rPr>
                        <a:t> (содержимое директории/архива):</a:t>
                      </a:r>
                      <a:br>
                        <a:rPr lang="ru-RU" sz="1600" b="1" kern="1200" dirty="0">
                          <a:solidFill>
                            <a:schemeClr val="lt1"/>
                          </a:solidFill>
                          <a:effectLst/>
                          <a:latin typeface="+mn-lt"/>
                          <a:ea typeface="+mn-ea"/>
                          <a:cs typeface="+mn-cs"/>
                        </a:rPr>
                      </a:br>
                      <a:r>
                        <a:rPr lang="ru-RU" sz="1600" b="1" kern="1200" dirty="0">
                          <a:solidFill>
                            <a:schemeClr val="lt1"/>
                          </a:solidFill>
                          <a:effectLst/>
                          <a:latin typeface="+mn-lt"/>
                          <a:ea typeface="+mn-ea"/>
                          <a:cs typeface="+mn-cs"/>
                        </a:rPr>
                        <a:t>Т.е. допустим файлов 4:</a:t>
                      </a:r>
                    </a:p>
                    <a:p>
                      <a:r>
                        <a:rPr lang="ru-RU" sz="1600" b="1" kern="1200" dirty="0">
                          <a:solidFill>
                            <a:schemeClr val="lt1"/>
                          </a:solidFill>
                          <a:effectLst/>
                          <a:latin typeface="+mn-lt"/>
                          <a:ea typeface="+mn-ea"/>
                          <a:cs typeface="+mn-cs"/>
                        </a:rPr>
                        <a:t>1. - отчет.XLS/XLSX</a:t>
                      </a:r>
                    </a:p>
                    <a:p>
                      <a:r>
                        <a:rPr lang="ru-RU" sz="1600" b="1" kern="1200" dirty="0">
                          <a:solidFill>
                            <a:schemeClr val="lt1"/>
                          </a:solidFill>
                          <a:effectLst/>
                          <a:latin typeface="+mn-lt"/>
                          <a:ea typeface="+mn-ea"/>
                          <a:cs typeface="+mn-cs"/>
                        </a:rPr>
                        <a:t>2. - ПЛА.docx</a:t>
                      </a:r>
                    </a:p>
                    <a:p>
                      <a:r>
                        <a:rPr lang="ru-RU" sz="1600" b="1" kern="1200" dirty="0">
                          <a:solidFill>
                            <a:schemeClr val="lt1"/>
                          </a:solidFill>
                          <a:effectLst/>
                          <a:latin typeface="+mn-lt"/>
                          <a:ea typeface="+mn-ea"/>
                          <a:cs typeface="+mn-cs"/>
                        </a:rPr>
                        <a:t>3. - Полис1.pdf</a:t>
                      </a:r>
                    </a:p>
                    <a:p>
                      <a:r>
                        <a:rPr lang="ru-RU" sz="1600" b="1" kern="1200" dirty="0">
                          <a:solidFill>
                            <a:schemeClr val="lt1"/>
                          </a:solidFill>
                          <a:effectLst/>
                          <a:latin typeface="+mn-lt"/>
                          <a:ea typeface="+mn-ea"/>
                          <a:cs typeface="+mn-cs"/>
                        </a:rPr>
                        <a:t>4. - СПБ1.docx</a:t>
                      </a:r>
                    </a:p>
                    <a:p>
                      <a:r>
                        <a:rPr lang="ru-RU" sz="1600" b="1" kern="1200" dirty="0">
                          <a:solidFill>
                            <a:schemeClr val="lt1"/>
                          </a:solidFill>
                          <a:effectLst/>
                          <a:latin typeface="+mn-lt"/>
                          <a:ea typeface="+mn-ea"/>
                          <a:cs typeface="+mn-cs"/>
                        </a:rPr>
                        <a:t> </a:t>
                      </a:r>
                    </a:p>
                    <a:p>
                      <a:r>
                        <a:rPr lang="ru-RU" sz="1600" b="1" kern="1200" dirty="0">
                          <a:solidFill>
                            <a:schemeClr val="lt1"/>
                          </a:solidFill>
                          <a:effectLst/>
                          <a:latin typeface="+mn-lt"/>
                          <a:ea typeface="+mn-ea"/>
                          <a:cs typeface="+mn-cs"/>
                        </a:rPr>
                        <a:t>и к ним 4 файла подписи:</a:t>
                      </a:r>
                    </a:p>
                    <a:p>
                      <a:r>
                        <a:rPr lang="ru-RU" sz="1600" b="1" kern="1200" dirty="0">
                          <a:solidFill>
                            <a:schemeClr val="lt1"/>
                          </a:solidFill>
                          <a:effectLst/>
                          <a:latin typeface="+mn-lt"/>
                          <a:ea typeface="+mn-ea"/>
                          <a:cs typeface="+mn-cs"/>
                        </a:rPr>
                        <a:t> </a:t>
                      </a:r>
                    </a:p>
                    <a:p>
                      <a:r>
                        <a:rPr lang="ru-RU" sz="1600" b="1" kern="1200" dirty="0">
                          <a:solidFill>
                            <a:schemeClr val="lt1"/>
                          </a:solidFill>
                          <a:effectLst/>
                          <a:latin typeface="+mn-lt"/>
                          <a:ea typeface="+mn-ea"/>
                          <a:cs typeface="+mn-cs"/>
                        </a:rPr>
                        <a:t>1. - </a:t>
                      </a:r>
                      <a:r>
                        <a:rPr lang="ru-RU" sz="1600" b="1" kern="1200" dirty="0" err="1">
                          <a:solidFill>
                            <a:schemeClr val="lt1"/>
                          </a:solidFill>
                          <a:effectLst/>
                          <a:latin typeface="+mn-lt"/>
                          <a:ea typeface="+mn-ea"/>
                          <a:cs typeface="+mn-cs"/>
                        </a:rPr>
                        <a:t>отчет.sig</a:t>
                      </a:r>
                      <a:endParaRPr lang="ru-RU" sz="1600" b="1" kern="1200" dirty="0">
                        <a:solidFill>
                          <a:schemeClr val="lt1"/>
                        </a:solidFill>
                        <a:effectLst/>
                        <a:latin typeface="+mn-lt"/>
                        <a:ea typeface="+mn-ea"/>
                        <a:cs typeface="+mn-cs"/>
                      </a:endParaRPr>
                    </a:p>
                    <a:p>
                      <a:r>
                        <a:rPr lang="ru-RU" sz="1600" b="1" kern="1200" dirty="0">
                          <a:solidFill>
                            <a:schemeClr val="lt1"/>
                          </a:solidFill>
                          <a:effectLst/>
                          <a:latin typeface="+mn-lt"/>
                          <a:ea typeface="+mn-ea"/>
                          <a:cs typeface="+mn-cs"/>
                        </a:rPr>
                        <a:t>2. - </a:t>
                      </a:r>
                      <a:r>
                        <a:rPr lang="ru-RU" sz="1600" b="1" kern="1200" dirty="0" err="1">
                          <a:solidFill>
                            <a:schemeClr val="lt1"/>
                          </a:solidFill>
                          <a:effectLst/>
                          <a:latin typeface="+mn-lt"/>
                          <a:ea typeface="+mn-ea"/>
                          <a:cs typeface="+mn-cs"/>
                        </a:rPr>
                        <a:t>ПЛА.sig</a:t>
                      </a:r>
                      <a:endParaRPr lang="ru-RU" sz="1600" b="1" kern="1200" dirty="0">
                        <a:solidFill>
                          <a:schemeClr val="lt1"/>
                        </a:solidFill>
                        <a:effectLst/>
                        <a:latin typeface="+mn-lt"/>
                        <a:ea typeface="+mn-ea"/>
                        <a:cs typeface="+mn-cs"/>
                      </a:endParaRPr>
                    </a:p>
                    <a:p>
                      <a:r>
                        <a:rPr lang="ru-RU" sz="1600" b="1" kern="1200" dirty="0">
                          <a:solidFill>
                            <a:schemeClr val="lt1"/>
                          </a:solidFill>
                          <a:effectLst/>
                          <a:latin typeface="+mn-lt"/>
                          <a:ea typeface="+mn-ea"/>
                          <a:cs typeface="+mn-cs"/>
                        </a:rPr>
                        <a:t>3. - Полис1.sig</a:t>
                      </a:r>
                    </a:p>
                    <a:p>
                      <a:r>
                        <a:rPr lang="ru-RU" sz="1600" b="1" kern="1200" dirty="0">
                          <a:solidFill>
                            <a:schemeClr val="lt1"/>
                          </a:solidFill>
                          <a:effectLst/>
                          <a:latin typeface="+mn-lt"/>
                          <a:ea typeface="+mn-ea"/>
                          <a:cs typeface="+mn-cs"/>
                        </a:rPr>
                        <a:t>4. - СПБ1.sig</a:t>
                      </a:r>
                      <a:br>
                        <a:rPr lang="ru-RU" sz="1600" b="1" kern="1200" dirty="0">
                          <a:solidFill>
                            <a:schemeClr val="lt1"/>
                          </a:solidFill>
                          <a:effectLst/>
                          <a:latin typeface="+mn-lt"/>
                          <a:ea typeface="+mn-ea"/>
                          <a:cs typeface="+mn-cs"/>
                        </a:rPr>
                      </a:br>
                      <a:r>
                        <a:rPr lang="ru-RU" sz="1600" b="1" kern="1200" dirty="0">
                          <a:solidFill>
                            <a:schemeClr val="lt1"/>
                          </a:solidFill>
                          <a:effectLst/>
                          <a:latin typeface="+mn-lt"/>
                          <a:ea typeface="+mn-ea"/>
                          <a:cs typeface="+mn-cs"/>
                        </a:rPr>
                        <a:t>Подписи - в формате PKCS#7 </a:t>
                      </a:r>
                      <a:r>
                        <a:rPr lang="en-US" sz="1600" b="1" kern="1200" dirty="0">
                          <a:solidFill>
                            <a:schemeClr val="lt1"/>
                          </a:solidFill>
                          <a:effectLst/>
                          <a:latin typeface="+mn-lt"/>
                          <a:ea typeface="+mn-ea"/>
                          <a:cs typeface="+mn-cs"/>
                        </a:rPr>
                        <a:t>detached</a:t>
                      </a:r>
                      <a:r>
                        <a:rPr lang="ru-RU" sz="1600" b="1" kern="1200" dirty="0">
                          <a:solidFill>
                            <a:schemeClr val="lt1"/>
                          </a:solidFill>
                          <a:effectLst/>
                          <a:latin typeface="+mn-lt"/>
                          <a:ea typeface="+mn-ea"/>
                          <a:cs typeface="+mn-cs"/>
                        </a:rPr>
                        <a:t>, ГОСТ Р 34.10-2001.</a:t>
                      </a:r>
                      <a:br>
                        <a:rPr lang="ru-RU" sz="1600" b="1" kern="1200" dirty="0">
                          <a:solidFill>
                            <a:schemeClr val="lt1"/>
                          </a:solidFill>
                          <a:effectLst/>
                          <a:latin typeface="+mn-lt"/>
                          <a:ea typeface="+mn-ea"/>
                          <a:cs typeface="+mn-cs"/>
                        </a:rPr>
                      </a:br>
                      <a:r>
                        <a:rPr lang="ru-RU" sz="1600" b="1" kern="1200" dirty="0">
                          <a:solidFill>
                            <a:schemeClr val="lt1"/>
                          </a:solidFill>
                          <a:effectLst/>
                          <a:latin typeface="+mn-lt"/>
                          <a:ea typeface="+mn-ea"/>
                          <a:cs typeface="+mn-cs"/>
                        </a:rPr>
                        <a:t>Для генерации подписи можно использовать </a:t>
                      </a:r>
                      <a:r>
                        <a:rPr lang="ru-RU" sz="1600" b="1" kern="1200" dirty="0" err="1">
                          <a:solidFill>
                            <a:schemeClr val="lt1"/>
                          </a:solidFill>
                          <a:effectLst/>
                          <a:latin typeface="+mn-lt"/>
                          <a:ea typeface="+mn-ea"/>
                          <a:cs typeface="+mn-cs"/>
                        </a:rPr>
                        <a:t>КриптоПРО</a:t>
                      </a:r>
                      <a:r>
                        <a:rPr lang="ru-RU" sz="1600" b="1" kern="1200" dirty="0">
                          <a:solidFill>
                            <a:schemeClr val="lt1"/>
                          </a:solidFill>
                          <a:effectLst/>
                          <a:latin typeface="+mn-lt"/>
                          <a:ea typeface="+mn-ea"/>
                          <a:cs typeface="+mn-cs"/>
                        </a:rPr>
                        <a:t> </a:t>
                      </a:r>
                      <a:r>
                        <a:rPr lang="en-US" sz="1600" b="1" kern="1200" dirty="0">
                          <a:solidFill>
                            <a:schemeClr val="lt1"/>
                          </a:solidFill>
                          <a:effectLst/>
                          <a:latin typeface="+mn-lt"/>
                          <a:ea typeface="+mn-ea"/>
                          <a:cs typeface="+mn-cs"/>
                        </a:rPr>
                        <a:t>CSP</a:t>
                      </a:r>
                      <a:r>
                        <a:rPr lang="ru-RU" sz="1600" b="1" kern="1200" dirty="0">
                          <a:solidFill>
                            <a:schemeClr val="lt1"/>
                          </a:solidFill>
                          <a:effectLst/>
                          <a:latin typeface="+mn-lt"/>
                          <a:ea typeface="+mn-ea"/>
                          <a:cs typeface="+mn-cs"/>
                        </a:rPr>
                        <a:t>/JCP.</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479249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43</a:t>
            </a:fld>
            <a:endParaRPr lang="ru-RU" dirty="0"/>
          </a:p>
        </p:txBody>
      </p:sp>
      <p:sp>
        <p:nvSpPr>
          <p:cNvPr id="3" name="Line 2"/>
          <p:cNvSpPr>
            <a:spLocks noChangeShapeType="1"/>
          </p:cNvSpPr>
          <p:nvPr/>
        </p:nvSpPr>
        <p:spPr bwMode="auto">
          <a:xfrm flipV="1">
            <a:off x="0" y="447225"/>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47115"/>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693905028"/>
              </p:ext>
            </p:extLst>
          </p:nvPr>
        </p:nvGraphicFramePr>
        <p:xfrm>
          <a:off x="189041" y="620688"/>
          <a:ext cx="8678198" cy="5976665"/>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976665">
                <a:tc>
                  <a:txBody>
                    <a:bodyPr/>
                    <a:lstStyle/>
                    <a:p>
                      <a:pPr lvl="0"/>
                      <a:r>
                        <a:rPr lang="ru-RU" sz="2400" b="0" kern="1200" dirty="0">
                          <a:solidFill>
                            <a:schemeClr val="lt1"/>
                          </a:solidFill>
                          <a:effectLst/>
                          <a:latin typeface="+mn-lt"/>
                          <a:ea typeface="+mn-ea"/>
                          <a:cs typeface="+mn-cs"/>
                        </a:rPr>
                        <a:t>Нужно ли включать в отчет новый объект если он был зарегистрирован в 2015 году, и его также нужно включить в план мероприятий. Другие данные в разделах  просто оставить пустыми в рамках нового ОПО??</a:t>
                      </a:r>
                    </a:p>
                  </a:txBody>
                  <a:tcPr/>
                </a:tc>
                <a:tc>
                  <a:txBody>
                    <a:bodyPr/>
                    <a:lstStyle/>
                    <a:p>
                      <a:pPr algn="r"/>
                      <a:r>
                        <a:rPr lang="ru-RU" sz="2400" b="0" kern="1200" dirty="0">
                          <a:solidFill>
                            <a:schemeClr val="lt1"/>
                          </a:solidFill>
                          <a:effectLst/>
                          <a:latin typeface="+mn-lt"/>
                          <a:ea typeface="+mn-ea"/>
                          <a:cs typeface="+mn-cs"/>
                        </a:rPr>
                        <a:t>В 2015 году предоставляется информация за 2014 г. Никакой информации по ОПО, зарегистрированному в 2015 г. включать в отчет не нужно.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578089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44</a:t>
            </a:fld>
            <a:endParaRPr lang="ru-RU" dirty="0"/>
          </a:p>
        </p:txBody>
      </p:sp>
      <p:sp>
        <p:nvSpPr>
          <p:cNvPr id="3" name="Line 2"/>
          <p:cNvSpPr>
            <a:spLocks noChangeShapeType="1"/>
          </p:cNvSpPr>
          <p:nvPr/>
        </p:nvSpPr>
        <p:spPr bwMode="auto">
          <a:xfrm flipV="1">
            <a:off x="0" y="475246"/>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15813"/>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909666699"/>
              </p:ext>
            </p:extLst>
          </p:nvPr>
        </p:nvGraphicFramePr>
        <p:xfrm>
          <a:off x="189041" y="620688"/>
          <a:ext cx="8678198" cy="5976665"/>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976665">
                <a:tc>
                  <a:txBody>
                    <a:bodyPr/>
                    <a:lstStyle/>
                    <a:p>
                      <a:pPr lvl="0"/>
                      <a:r>
                        <a:rPr lang="ru-RU" sz="2400" b="0" kern="1200" dirty="0">
                          <a:solidFill>
                            <a:schemeClr val="lt1"/>
                          </a:solidFill>
                          <a:effectLst/>
                          <a:latin typeface="+mn-lt"/>
                          <a:ea typeface="+mn-ea"/>
                          <a:cs typeface="+mn-cs"/>
                        </a:rPr>
                        <a:t>ОПО был зарегистрирован 29.12.2014. Нужно ли предоставлять по нему информацию?</a:t>
                      </a:r>
                    </a:p>
                  </a:txBody>
                  <a:tcPr/>
                </a:tc>
                <a:tc>
                  <a:txBody>
                    <a:bodyPr/>
                    <a:lstStyle/>
                    <a:p>
                      <a:pPr algn="r"/>
                      <a:r>
                        <a:rPr lang="ru-RU" sz="2800" b="0" kern="1200" dirty="0">
                          <a:solidFill>
                            <a:schemeClr val="lt1"/>
                          </a:solidFill>
                          <a:effectLst/>
                          <a:latin typeface="+mn-lt"/>
                          <a:ea typeface="+mn-ea"/>
                          <a:cs typeface="+mn-cs"/>
                        </a:rPr>
                        <a:t>Да,</a:t>
                      </a:r>
                      <a:r>
                        <a:rPr lang="ru-RU" sz="2800" b="0" kern="1200" baseline="0" dirty="0">
                          <a:solidFill>
                            <a:schemeClr val="lt1"/>
                          </a:solidFill>
                          <a:effectLst/>
                          <a:latin typeface="+mn-lt"/>
                          <a:ea typeface="+mn-ea"/>
                          <a:cs typeface="+mn-cs"/>
                        </a:rPr>
                        <a:t> сведения о производственном контроле необходимо представить вне зависимости от того, в какой день 2014 года был зарегистрирован ОПО. При этом нужно учитывать, что отчетный период будет не с 01.01.2014, а с 29.12.2014. </a:t>
                      </a:r>
                      <a:endParaRPr lang="ru-RU" sz="2800" b="0"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601338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45</a:t>
            </a:fld>
            <a:endParaRPr lang="ru-RU" dirty="0"/>
          </a:p>
        </p:txBody>
      </p:sp>
      <p:sp>
        <p:nvSpPr>
          <p:cNvPr id="3" name="Line 2"/>
          <p:cNvSpPr>
            <a:spLocks noChangeShapeType="1"/>
          </p:cNvSpPr>
          <p:nvPr/>
        </p:nvSpPr>
        <p:spPr bwMode="auto">
          <a:xfrm flipV="1">
            <a:off x="52230" y="47667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30793" y="29103"/>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207917356"/>
              </p:ext>
            </p:extLst>
          </p:nvPr>
        </p:nvGraphicFramePr>
        <p:xfrm>
          <a:off x="189041" y="764704"/>
          <a:ext cx="8678198" cy="5832649"/>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832649">
                <a:tc>
                  <a:txBody>
                    <a:bodyPr/>
                    <a:lstStyle/>
                    <a:p>
                      <a:pPr lvl="0"/>
                      <a:r>
                        <a:rPr lang="ru-RU" sz="2400" b="0" kern="1200" dirty="0">
                          <a:solidFill>
                            <a:schemeClr val="lt1"/>
                          </a:solidFill>
                          <a:effectLst/>
                          <a:latin typeface="+mn-lt"/>
                          <a:ea typeface="+mn-ea"/>
                          <a:cs typeface="+mn-cs"/>
                        </a:rPr>
                        <a:t>Что такое легенда в шаблоне СПК, нужно ли ее заполнять или ее нужно удалить из сдаваемого отчета, это дано только для информации? </a:t>
                      </a:r>
                    </a:p>
                    <a:p>
                      <a:r>
                        <a:rPr lang="ru-RU" sz="2400" b="0" kern="1200" dirty="0">
                          <a:solidFill>
                            <a:schemeClr val="lt1"/>
                          </a:solidFill>
                          <a:effectLst/>
                          <a:latin typeface="+mn-lt"/>
                          <a:ea typeface="+mn-ea"/>
                          <a:cs typeface="+mn-cs"/>
                        </a:rPr>
                        <a:t> Легенда заполнена для пользователей, её необходимо внимательно прочитать и иметь в виду при заполнении. Удалять не нужно.</a:t>
                      </a:r>
                    </a:p>
                  </a:txBody>
                  <a:tcPr/>
                </a:tc>
                <a:tc>
                  <a:txBody>
                    <a:bodyPr/>
                    <a:lstStyle/>
                    <a:p>
                      <a:pPr algn="r"/>
                      <a:r>
                        <a:rPr lang="ru-RU" sz="2400" b="0" kern="1200" dirty="0">
                          <a:solidFill>
                            <a:schemeClr val="lt1"/>
                          </a:solidFill>
                          <a:effectLst/>
                          <a:latin typeface="+mn-lt"/>
                          <a:ea typeface="+mn-ea"/>
                          <a:cs typeface="+mn-cs"/>
                        </a:rPr>
                        <a:t>Легенда заполнена для пользователей, её необходимо внимательно прочитать и иметь в виду при заполнении. Удалять не нужно.</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3391556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46</a:t>
            </a:fld>
            <a:endParaRPr lang="ru-RU" dirty="0"/>
          </a:p>
        </p:txBody>
      </p:sp>
      <p:sp>
        <p:nvSpPr>
          <p:cNvPr id="3" name="Line 2"/>
          <p:cNvSpPr>
            <a:spLocks noChangeShapeType="1"/>
          </p:cNvSpPr>
          <p:nvPr/>
        </p:nvSpPr>
        <p:spPr bwMode="auto">
          <a:xfrm flipV="1">
            <a:off x="63143" y="548680"/>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41706" y="153888"/>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956478142"/>
              </p:ext>
            </p:extLst>
          </p:nvPr>
        </p:nvGraphicFramePr>
        <p:xfrm>
          <a:off x="189041" y="836712"/>
          <a:ext cx="8678198" cy="5760641"/>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760641">
                <a:tc>
                  <a:txBody>
                    <a:bodyPr/>
                    <a:lstStyle/>
                    <a:p>
                      <a:pPr lvl="0"/>
                      <a:r>
                        <a:rPr lang="ru-RU" sz="2400" b="0" kern="1200" dirty="0">
                          <a:solidFill>
                            <a:schemeClr val="lt1"/>
                          </a:solidFill>
                          <a:effectLst/>
                          <a:latin typeface="+mn-lt"/>
                          <a:ea typeface="+mn-ea"/>
                          <a:cs typeface="+mn-cs"/>
                        </a:rPr>
                        <a:t>В какой форме заполняется п.1.2, т.к. вкладка отсутствует?</a:t>
                      </a:r>
                    </a:p>
                  </a:txBody>
                  <a:tcPr/>
                </a:tc>
                <a:tc>
                  <a:txBody>
                    <a:bodyPr/>
                    <a:lstStyle/>
                    <a:p>
                      <a:pPr algn="r"/>
                      <a:r>
                        <a:rPr lang="ru-RU" sz="2800" b="0" kern="1200" dirty="0">
                          <a:solidFill>
                            <a:schemeClr val="lt1"/>
                          </a:solidFill>
                          <a:effectLst/>
                          <a:latin typeface="+mn-lt"/>
                          <a:ea typeface="+mn-ea"/>
                          <a:cs typeface="+mn-cs"/>
                        </a:rPr>
                        <a:t>1.2. Сведения об организации системы управления промышленной безопасностью</a:t>
                      </a:r>
                    </a:p>
                    <a:p>
                      <a:pPr algn="r"/>
                      <a:r>
                        <a:rPr lang="ru-RU" sz="2800" b="0" kern="1200" dirty="0">
                          <a:solidFill>
                            <a:schemeClr val="lt1"/>
                          </a:solidFill>
                          <a:effectLst/>
                          <a:latin typeface="+mn-lt"/>
                          <a:ea typeface="+mn-ea"/>
                          <a:cs typeface="+mn-cs"/>
                        </a:rPr>
                        <a:t>Прикладываются файлы.</a:t>
                      </a:r>
                      <a:r>
                        <a:rPr lang="ru-RU" sz="2800" b="0" kern="1200" baseline="0" dirty="0">
                          <a:solidFill>
                            <a:schemeClr val="lt1"/>
                          </a:solidFill>
                          <a:effectLst/>
                          <a:latin typeface="+mn-lt"/>
                          <a:ea typeface="+mn-ea"/>
                          <a:cs typeface="+mn-cs"/>
                        </a:rPr>
                        <a:t> Ничего заполнять не нужно.</a:t>
                      </a:r>
                      <a:endParaRPr lang="ru-RU" sz="4800" b="0"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87868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47</a:t>
            </a:fld>
            <a:endParaRPr lang="ru-RU" dirty="0"/>
          </a:p>
        </p:txBody>
      </p:sp>
      <p:sp>
        <p:nvSpPr>
          <p:cNvPr id="3" name="Line 2"/>
          <p:cNvSpPr>
            <a:spLocks noChangeShapeType="1"/>
          </p:cNvSpPr>
          <p:nvPr/>
        </p:nvSpPr>
        <p:spPr bwMode="auto">
          <a:xfrm flipV="1">
            <a:off x="66389" y="475246"/>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44952" y="75136"/>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426988966"/>
              </p:ext>
            </p:extLst>
          </p:nvPr>
        </p:nvGraphicFramePr>
        <p:xfrm>
          <a:off x="189041" y="692697"/>
          <a:ext cx="8678198" cy="5940539"/>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2578540">
                <a:tc>
                  <a:txBody>
                    <a:bodyPr/>
                    <a:lstStyle/>
                    <a:p>
                      <a:pPr lvl="0" algn="l"/>
                      <a:r>
                        <a:rPr lang="ru-RU" sz="2500" b="0" kern="1200" dirty="0">
                          <a:solidFill>
                            <a:schemeClr val="lt1"/>
                          </a:solidFill>
                          <a:effectLst/>
                          <a:latin typeface="+mn-lt"/>
                          <a:ea typeface="+mn-ea"/>
                          <a:cs typeface="+mn-cs"/>
                        </a:rPr>
                        <a:t>Ранее говорилось что «вид надзора» в п.4.3 указывается сокращенно в соответствии со «справочником», в представленных формах п.4.3 «вид надзора» расписан полностью – как правильно?</a:t>
                      </a:r>
                    </a:p>
                  </a:txBody>
                  <a:tcPr/>
                </a:tc>
                <a:tc>
                  <a:txBody>
                    <a:bodyPr/>
                    <a:lstStyle/>
                    <a:p>
                      <a:pPr algn="r"/>
                      <a:r>
                        <a:rPr lang="ru-RU" sz="2500" b="0" kern="1200" dirty="0">
                          <a:solidFill>
                            <a:schemeClr val="lt1"/>
                          </a:solidFill>
                          <a:effectLst/>
                          <a:latin typeface="+mn-lt"/>
                          <a:ea typeface="+mn-ea"/>
                          <a:cs typeface="+mn-cs"/>
                        </a:rPr>
                        <a:t>КСИ</a:t>
                      </a:r>
                      <a:r>
                        <a:rPr lang="ru-RU" sz="2500" b="0" kern="1200" baseline="0" dirty="0">
                          <a:solidFill>
                            <a:schemeClr val="lt1"/>
                          </a:solidFill>
                          <a:effectLst/>
                          <a:latin typeface="+mn-lt"/>
                          <a:ea typeface="+mn-ea"/>
                          <a:cs typeface="+mn-cs"/>
                        </a:rPr>
                        <a:t> воспринимает оба варианта. Можно указать полностью. </a:t>
                      </a:r>
                      <a:endParaRPr lang="ru-RU" sz="2500" b="0"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r h="318209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500" b="0" kern="1200" dirty="0">
                          <a:solidFill>
                            <a:schemeClr val="tx1"/>
                          </a:solidFill>
                          <a:effectLst/>
                          <a:latin typeface="+mn-lt"/>
                          <a:ea typeface="+mn-ea"/>
                          <a:cs typeface="+mn-cs"/>
                        </a:rPr>
                        <a:t>Когда заполняешь таблицы появляется всплывающая подсказка «текст вводится в ручную,  без ограничений». Можно ли копировать и вставлять информацию в ячейки</a:t>
                      </a:r>
                      <a:r>
                        <a:rPr lang="ru-RU" sz="2500" b="1" kern="1200" dirty="0">
                          <a:solidFill>
                            <a:schemeClr val="tx1"/>
                          </a:solidFill>
                          <a:effectLst/>
                          <a:latin typeface="+mn-lt"/>
                          <a:ea typeface="+mn-ea"/>
                          <a:cs typeface="+mn-cs"/>
                        </a:rPr>
                        <a:t>?</a:t>
                      </a:r>
                    </a:p>
                    <a:p>
                      <a:pPr lvl="0" algn="l"/>
                      <a:endParaRPr lang="ru-RU" sz="2500" b="0" kern="1200" dirty="0">
                        <a:solidFill>
                          <a:schemeClr val="tx1"/>
                        </a:solidFill>
                        <a:effectLst/>
                        <a:latin typeface="+mn-lt"/>
                        <a:ea typeface="+mn-ea"/>
                        <a:cs typeface="+mn-cs"/>
                      </a:endParaRPr>
                    </a:p>
                  </a:txBody>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r>
                        <a:rPr lang="ru-RU" sz="2500" b="0" kern="1200" dirty="0">
                          <a:solidFill>
                            <a:schemeClr val="tx1"/>
                          </a:solidFill>
                          <a:effectLst/>
                          <a:latin typeface="+mn-lt"/>
                          <a:ea typeface="+mn-ea"/>
                          <a:cs typeface="+mn-cs"/>
                        </a:rPr>
                        <a:t>Да, можно.</a:t>
                      </a:r>
                    </a:p>
                    <a:p>
                      <a:pPr algn="r"/>
                      <a:endParaRPr lang="ru-RU" sz="2500" b="0"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568193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48</a:t>
            </a:fld>
            <a:endParaRPr lang="ru-RU" dirty="0"/>
          </a:p>
        </p:txBody>
      </p:sp>
      <p:sp>
        <p:nvSpPr>
          <p:cNvPr id="3" name="Line 2"/>
          <p:cNvSpPr>
            <a:spLocks noChangeShapeType="1"/>
          </p:cNvSpPr>
          <p:nvPr/>
        </p:nvSpPr>
        <p:spPr bwMode="auto">
          <a:xfrm flipV="1">
            <a:off x="0" y="548680"/>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48156"/>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840154691"/>
              </p:ext>
            </p:extLst>
          </p:nvPr>
        </p:nvGraphicFramePr>
        <p:xfrm>
          <a:off x="189041" y="764704"/>
          <a:ext cx="8678198" cy="5832649"/>
        </p:xfrm>
        <a:graphic>
          <a:graphicData uri="http://schemas.openxmlformats.org/drawingml/2006/table">
            <a:tbl>
              <a:tblPr firstRow="1" bandRow="1">
                <a:tableStyleId>{5C22544A-7EE6-4342-B048-85BDC9FD1C3A}</a:tableStyleId>
              </a:tblPr>
              <a:tblGrid>
                <a:gridCol w="4339099">
                  <a:extLst>
                    <a:ext uri="{9D8B030D-6E8A-4147-A177-3AD203B41FA5}">
                      <a16:colId xmlns:a16="http://schemas.microsoft.com/office/drawing/2014/main" val="20000"/>
                    </a:ext>
                  </a:extLst>
                </a:gridCol>
                <a:gridCol w="4339099">
                  <a:extLst>
                    <a:ext uri="{9D8B030D-6E8A-4147-A177-3AD203B41FA5}">
                      <a16:colId xmlns:a16="http://schemas.microsoft.com/office/drawing/2014/main" val="20001"/>
                    </a:ext>
                  </a:extLst>
                </a:gridCol>
              </a:tblGrid>
              <a:tr h="5832649">
                <a:tc>
                  <a:txBody>
                    <a:bodyPr/>
                    <a:lstStyle/>
                    <a:p>
                      <a:pPr lvl="0"/>
                      <a:r>
                        <a:rPr lang="ru-RU" sz="2400" b="0" kern="1200" dirty="0">
                          <a:solidFill>
                            <a:schemeClr val="lt1"/>
                          </a:solidFill>
                          <a:effectLst/>
                          <a:latin typeface="+mn-lt"/>
                          <a:ea typeface="+mn-ea"/>
                          <a:cs typeface="+mn-cs"/>
                        </a:rPr>
                        <a:t>Возможно ли представление в отсканированном виде (</a:t>
                      </a:r>
                      <a:r>
                        <a:rPr lang="en-US" sz="2400" b="0" kern="1200" dirty="0">
                          <a:solidFill>
                            <a:schemeClr val="lt1"/>
                          </a:solidFill>
                          <a:effectLst/>
                          <a:latin typeface="+mn-lt"/>
                          <a:ea typeface="+mn-ea"/>
                          <a:cs typeface="+mn-cs"/>
                        </a:rPr>
                        <a:t>TIF</a:t>
                      </a:r>
                      <a:r>
                        <a:rPr lang="ru-RU" sz="2400" b="0" kern="1200" dirty="0">
                          <a:solidFill>
                            <a:schemeClr val="lt1"/>
                          </a:solidFill>
                          <a:effectLst/>
                          <a:latin typeface="+mn-lt"/>
                          <a:ea typeface="+mn-ea"/>
                          <a:cs typeface="+mn-cs"/>
                        </a:rPr>
                        <a:t>) полисов страхования и копий ПМЛЛА т.к. они составляют более 100000 листов и в других форматах занимают очень большой объем?</a:t>
                      </a:r>
                    </a:p>
                  </a:txBody>
                  <a:tcPr/>
                </a:tc>
                <a:tc>
                  <a:txBody>
                    <a:bodyPr/>
                    <a:lstStyle/>
                    <a:p>
                      <a:pPr algn="r"/>
                      <a:r>
                        <a:rPr lang="ru-RU" sz="2000" b="0" i="0" kern="1200" dirty="0">
                          <a:solidFill>
                            <a:schemeClr val="lt1"/>
                          </a:solidFill>
                          <a:effectLst/>
                          <a:latin typeface="+mn-lt"/>
                          <a:ea typeface="+mn-ea"/>
                          <a:cs typeface="+mn-cs"/>
                        </a:rPr>
                        <a:t>При предоставлении копии ПЛА </a:t>
                      </a:r>
                      <a:br>
                        <a:rPr lang="ru-RU" sz="2000" b="0" i="0" kern="1200" dirty="0">
                          <a:solidFill>
                            <a:schemeClr val="lt1"/>
                          </a:solidFill>
                          <a:effectLst/>
                          <a:latin typeface="+mn-lt"/>
                          <a:ea typeface="+mn-ea"/>
                          <a:cs typeface="+mn-cs"/>
                        </a:rPr>
                      </a:br>
                      <a:r>
                        <a:rPr lang="ru-RU" sz="2000" b="0" i="0" kern="1200" dirty="0">
                          <a:solidFill>
                            <a:schemeClr val="lt1"/>
                          </a:solidFill>
                          <a:effectLst/>
                          <a:latin typeface="+mn-lt"/>
                          <a:ea typeface="+mn-ea"/>
                          <a:cs typeface="+mn-cs"/>
                        </a:rPr>
                        <a:t>в электронном виде необходимо представить сканированный вариант (</a:t>
                      </a:r>
                      <a:r>
                        <a:rPr lang="en-US" sz="2000" b="0" i="0" kern="1200" dirty="0">
                          <a:solidFill>
                            <a:schemeClr val="lt1"/>
                          </a:solidFill>
                          <a:effectLst/>
                          <a:latin typeface="+mn-lt"/>
                          <a:ea typeface="+mn-ea"/>
                          <a:cs typeface="+mn-cs"/>
                        </a:rPr>
                        <a:t>pdf</a:t>
                      </a:r>
                      <a:r>
                        <a:rPr lang="ru-RU" sz="2000" b="0" i="0" kern="1200" dirty="0">
                          <a:solidFill>
                            <a:schemeClr val="lt1"/>
                          </a:solidFill>
                          <a:effectLst/>
                          <a:latin typeface="+mn-lt"/>
                          <a:ea typeface="+mn-ea"/>
                          <a:cs typeface="+mn-cs"/>
                        </a:rPr>
                        <a:t>) титульного листа ПЛА, на котором указана информации о согласовании.</a:t>
                      </a:r>
                    </a:p>
                    <a:p>
                      <a:pPr algn="r"/>
                      <a:r>
                        <a:rPr lang="ru-RU" sz="2000" b="0" i="0" kern="1200" dirty="0">
                          <a:solidFill>
                            <a:schemeClr val="lt1"/>
                          </a:solidFill>
                          <a:effectLst/>
                          <a:latin typeface="+mn-lt"/>
                          <a:ea typeface="+mn-ea"/>
                          <a:cs typeface="+mn-cs"/>
                        </a:rPr>
                        <a:t>Заверения копии ПЛА, представленного на бумажном носителе, </a:t>
                      </a:r>
                      <a:br>
                        <a:rPr lang="ru-RU" sz="2000" b="0" i="0" kern="1200" dirty="0">
                          <a:solidFill>
                            <a:schemeClr val="lt1"/>
                          </a:solidFill>
                          <a:effectLst/>
                          <a:latin typeface="+mn-lt"/>
                          <a:ea typeface="+mn-ea"/>
                          <a:cs typeface="+mn-cs"/>
                        </a:rPr>
                      </a:br>
                      <a:r>
                        <a:rPr lang="ru-RU" sz="2000" b="0" i="0" kern="1200" dirty="0">
                          <a:solidFill>
                            <a:schemeClr val="lt1"/>
                          </a:solidFill>
                          <a:effectLst/>
                          <a:latin typeface="+mn-lt"/>
                          <a:ea typeface="+mn-ea"/>
                          <a:cs typeface="+mn-cs"/>
                        </a:rPr>
                        <a:t>не требуется. </a:t>
                      </a:r>
                    </a:p>
                    <a:p>
                      <a:pPr algn="r"/>
                      <a:r>
                        <a:rPr lang="ru-RU" sz="2000" b="0" i="0" kern="1200" dirty="0">
                          <a:solidFill>
                            <a:schemeClr val="lt1"/>
                          </a:solidFill>
                          <a:effectLst/>
                          <a:latin typeface="+mn-lt"/>
                          <a:ea typeface="+mn-ea"/>
                          <a:cs typeface="+mn-cs"/>
                        </a:rPr>
                        <a:t>В том случае если ПЛА разработан для более, чем одного ОПО, достаточно представить его электронную версию. При этом следует заполнить в Отчете всю информацию, которая содержится в ПЛА и указана </a:t>
                      </a:r>
                      <a:br>
                        <a:rPr lang="ru-RU" sz="2000" b="0" i="0" kern="1200" dirty="0">
                          <a:solidFill>
                            <a:schemeClr val="lt1"/>
                          </a:solidFill>
                          <a:effectLst/>
                          <a:latin typeface="+mn-lt"/>
                          <a:ea typeface="+mn-ea"/>
                          <a:cs typeface="+mn-cs"/>
                        </a:rPr>
                      </a:br>
                      <a:r>
                        <a:rPr lang="ru-RU" sz="2000" b="0" i="0" kern="1200" dirty="0">
                          <a:solidFill>
                            <a:schemeClr val="lt1"/>
                          </a:solidFill>
                          <a:effectLst/>
                          <a:latin typeface="+mn-lt"/>
                          <a:ea typeface="+mn-ea"/>
                          <a:cs typeface="+mn-cs"/>
                        </a:rPr>
                        <a:t>в Приложении к Требованиям.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103350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Картинка 1 из 5605">
            <a:hlinkClick r:id="rId3"/>
          </p:cNvPr>
          <p:cNvPicPr>
            <a:picLocks noChangeAspect="1" noChangeArrowheads="1"/>
          </p:cNvPicPr>
          <p:nvPr/>
        </p:nvPicPr>
        <p:blipFill>
          <a:blip r:embed="rId4" cstate="print">
            <a:duotone>
              <a:schemeClr val="bg2">
                <a:shade val="45000"/>
                <a:satMod val="135000"/>
              </a:schemeClr>
              <a:prstClr val="white"/>
            </a:duotone>
            <a:lum bright="9000" contrast="5000"/>
          </a:blip>
          <a:srcRect/>
          <a:stretch>
            <a:fillRect/>
          </a:stretch>
        </p:blipFill>
        <p:spPr bwMode="auto">
          <a:xfrm>
            <a:off x="323528" y="1428736"/>
            <a:ext cx="8568951" cy="5072098"/>
          </a:xfrm>
          <a:prstGeom prst="rect">
            <a:avLst/>
          </a:prstGeom>
          <a:noFill/>
        </p:spPr>
      </p:pic>
      <p:sp>
        <p:nvSpPr>
          <p:cNvPr id="7" name="Line 2"/>
          <p:cNvSpPr>
            <a:spLocks noChangeShapeType="1"/>
          </p:cNvSpPr>
          <p:nvPr/>
        </p:nvSpPr>
        <p:spPr bwMode="auto">
          <a:xfrm flipV="1">
            <a:off x="7938" y="648663"/>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a:latin typeface="Calibri" pitchFamily="34" charset="0"/>
              <a:cs typeface="Calibri" pitchFamily="34" charset="0"/>
            </a:endParaRPr>
          </a:p>
        </p:txBody>
      </p:sp>
      <p:sp>
        <p:nvSpPr>
          <p:cNvPr id="6" name="TextBox 5"/>
          <p:cNvSpPr txBox="1"/>
          <p:nvPr/>
        </p:nvSpPr>
        <p:spPr>
          <a:xfrm>
            <a:off x="500034" y="2714620"/>
            <a:ext cx="8286808" cy="707886"/>
          </a:xfrm>
          <a:prstGeom prst="rect">
            <a:avLst/>
          </a:prstGeom>
          <a:noFill/>
        </p:spPr>
        <p:txBody>
          <a:bodyPr wrap="square" rtlCol="0">
            <a:spAutoFit/>
          </a:bodyPr>
          <a:lstStyle/>
          <a:p>
            <a:pPr algn="ctr"/>
            <a:r>
              <a:rPr lang="ru-RU" sz="4000" dirty="0">
                <a:latin typeface="Calibri" pitchFamily="34" charset="0"/>
                <a:cs typeface="Calibri" pitchFamily="34" charset="0"/>
              </a:rPr>
              <a:t>Спасибо за внимание!</a:t>
            </a:r>
          </a:p>
        </p:txBody>
      </p:sp>
    </p:spTree>
    <p:extLst>
      <p:ext uri="{BB962C8B-B14F-4D97-AF65-F5344CB8AC3E}">
        <p14:creationId xmlns:p14="http://schemas.microsoft.com/office/powerpoint/2010/main" val="305983044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5</a:t>
            </a:fld>
            <a:endParaRPr lang="ru-RU" dirty="0"/>
          </a:p>
        </p:txBody>
      </p:sp>
      <p:sp>
        <p:nvSpPr>
          <p:cNvPr id="3" name="Line 2"/>
          <p:cNvSpPr>
            <a:spLocks noChangeShapeType="1"/>
          </p:cNvSpPr>
          <p:nvPr/>
        </p:nvSpPr>
        <p:spPr bwMode="auto">
          <a:xfrm flipV="1">
            <a:off x="0" y="47667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6695" y="2433"/>
            <a:ext cx="9136451" cy="523220"/>
          </a:xfrm>
          <a:prstGeom prst="rect">
            <a:avLst/>
          </a:prstGeom>
        </p:spPr>
        <p:txBody>
          <a:bodyPr wrap="square">
            <a:spAutoFit/>
          </a:bodyPr>
          <a:lstStyle/>
          <a:p>
            <a:pPr algn="r"/>
            <a:r>
              <a:rPr lang="ru-RU" sz="2800" dirty="0"/>
              <a:t>Основания для возвращения Отчета на доработку</a:t>
            </a:r>
            <a:endParaRPr kumimoji="1" lang="ru-RU" sz="2800" b="1" dirty="0">
              <a:solidFill>
                <a:schemeClr val="tx2"/>
              </a:solidFill>
              <a:cs typeface="Calibri" pitchFamily="34" charset="0"/>
            </a:endParaRPr>
          </a:p>
        </p:txBody>
      </p:sp>
      <p:sp>
        <p:nvSpPr>
          <p:cNvPr id="7" name="TextBox 6"/>
          <p:cNvSpPr txBox="1"/>
          <p:nvPr/>
        </p:nvSpPr>
        <p:spPr>
          <a:xfrm>
            <a:off x="2123728" y="4087407"/>
            <a:ext cx="5400600" cy="215444"/>
          </a:xfrm>
          <a:prstGeom prst="rect">
            <a:avLst/>
          </a:prstGeom>
          <a:noFill/>
        </p:spPr>
        <p:txBody>
          <a:bodyPr wrap="square" rtlCol="0">
            <a:spAutoFit/>
          </a:bodyPr>
          <a:lstStyle/>
          <a:p>
            <a:pPr lvl="0" algn="just" eaLnBrk="0" hangingPunct="0"/>
            <a:endParaRPr lang="ru-RU" altLang="ru-RU" sz="800" dirty="0"/>
          </a:p>
        </p:txBody>
      </p:sp>
      <p:sp>
        <p:nvSpPr>
          <p:cNvPr id="8" name="Rectangle 2"/>
          <p:cNvSpPr>
            <a:spLocks noChangeArrowheads="1"/>
          </p:cNvSpPr>
          <p:nvPr/>
        </p:nvSpPr>
        <p:spPr bwMode="auto">
          <a:xfrm>
            <a:off x="4479634" y="-169278"/>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br>
              <a:rPr kumimoji="0" lang="ru-RU" altLang="ru-RU" sz="1000" b="0" i="0" u="none" strike="noStrike" cap="none" normalizeH="0" baseline="0" dirty="0">
                <a:ln>
                  <a:noFill/>
                </a:ln>
                <a:solidFill>
                  <a:srgbClr val="000000"/>
                </a:solidFill>
                <a:effectLst/>
                <a:latin typeface="Verdana" panose="020B0604030504040204" pitchFamily="34" charset="0"/>
              </a:rPr>
            </a:br>
            <a:endParaRPr kumimoji="0" lang="ru-RU" altLang="ru-RU" sz="600" b="0" i="0" u="none" strike="noStrike" cap="none" normalizeH="0" baseline="0" dirty="0">
              <a:ln>
                <a:noFill/>
              </a:ln>
              <a:solidFill>
                <a:schemeClr val="tx1"/>
              </a:solidFill>
              <a:effectLst/>
            </a:endParaRPr>
          </a:p>
        </p:txBody>
      </p:sp>
      <p:graphicFrame>
        <p:nvGraphicFramePr>
          <p:cNvPr id="6" name="Схема 5"/>
          <p:cNvGraphicFramePr/>
          <p:nvPr>
            <p:extLst>
              <p:ext uri="{D42A27DB-BD31-4B8C-83A1-F6EECF244321}">
                <p14:modId xmlns:p14="http://schemas.microsoft.com/office/powerpoint/2010/main" val="611969095"/>
              </p:ext>
            </p:extLst>
          </p:nvPr>
        </p:nvGraphicFramePr>
        <p:xfrm>
          <a:off x="251520" y="620688"/>
          <a:ext cx="8496944" cy="5616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Скругленная прямоугольная выноска 8"/>
          <p:cNvSpPr/>
          <p:nvPr/>
        </p:nvSpPr>
        <p:spPr>
          <a:xfrm>
            <a:off x="5796136" y="605650"/>
            <a:ext cx="3240360" cy="1368152"/>
          </a:xfrm>
          <a:prstGeom prst="wedgeRound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just"/>
            <a:r>
              <a:rPr lang="ru-RU" sz="2000" dirty="0"/>
              <a:t>Если ЭП не проходит проверку в Подсистеме,  то система информирует об этом.  </a:t>
            </a:r>
          </a:p>
        </p:txBody>
      </p:sp>
      <p:sp>
        <p:nvSpPr>
          <p:cNvPr id="10" name="Скругленная прямоугольная выноска 9"/>
          <p:cNvSpPr/>
          <p:nvPr/>
        </p:nvSpPr>
        <p:spPr>
          <a:xfrm>
            <a:off x="251520" y="4195129"/>
            <a:ext cx="3240360" cy="1754151"/>
          </a:xfrm>
          <a:prstGeom prst="wedgeRoundRect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ru-RU" sz="2000" dirty="0">
                <a:solidFill>
                  <a:schemeClr val="tx1"/>
                </a:solidFill>
              </a:rPr>
              <a:t>Отчет на бумажном носителе предоставляется по месту надзора (нахождения) ОПО</a:t>
            </a:r>
          </a:p>
        </p:txBody>
      </p:sp>
    </p:spTree>
    <p:extLst>
      <p:ext uri="{BB962C8B-B14F-4D97-AF65-F5344CB8AC3E}">
        <p14:creationId xmlns:p14="http://schemas.microsoft.com/office/powerpoint/2010/main" val="352363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6</a:t>
            </a:fld>
            <a:endParaRPr lang="ru-RU" dirty="0"/>
          </a:p>
        </p:txBody>
      </p:sp>
      <p:sp>
        <p:nvSpPr>
          <p:cNvPr id="3" name="Line 2"/>
          <p:cNvSpPr>
            <a:spLocks noChangeShapeType="1"/>
          </p:cNvSpPr>
          <p:nvPr/>
        </p:nvSpPr>
        <p:spPr bwMode="auto">
          <a:xfrm flipV="1">
            <a:off x="0" y="47667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6695" y="2433"/>
            <a:ext cx="9136451" cy="523220"/>
          </a:xfrm>
          <a:prstGeom prst="rect">
            <a:avLst/>
          </a:prstGeom>
        </p:spPr>
        <p:txBody>
          <a:bodyPr wrap="square">
            <a:spAutoFit/>
          </a:bodyPr>
          <a:lstStyle/>
          <a:p>
            <a:pPr algn="r"/>
            <a:r>
              <a:rPr lang="ru-RU" sz="2800" dirty="0"/>
              <a:t>Основания для возвращения Отчета на доработку</a:t>
            </a:r>
            <a:endParaRPr kumimoji="1" lang="ru-RU" sz="2800" b="1" dirty="0">
              <a:solidFill>
                <a:schemeClr val="tx2"/>
              </a:solidFill>
              <a:cs typeface="Calibri" pitchFamily="34" charset="0"/>
            </a:endParaRPr>
          </a:p>
        </p:txBody>
      </p:sp>
      <p:sp>
        <p:nvSpPr>
          <p:cNvPr id="7" name="TextBox 6"/>
          <p:cNvSpPr txBox="1"/>
          <p:nvPr/>
        </p:nvSpPr>
        <p:spPr>
          <a:xfrm>
            <a:off x="2123728" y="4087407"/>
            <a:ext cx="5400600" cy="215444"/>
          </a:xfrm>
          <a:prstGeom prst="rect">
            <a:avLst/>
          </a:prstGeom>
          <a:noFill/>
        </p:spPr>
        <p:txBody>
          <a:bodyPr wrap="square" rtlCol="0">
            <a:spAutoFit/>
          </a:bodyPr>
          <a:lstStyle/>
          <a:p>
            <a:pPr lvl="0" algn="just" eaLnBrk="0" hangingPunct="0"/>
            <a:endParaRPr lang="ru-RU" altLang="ru-RU" sz="800" dirty="0"/>
          </a:p>
        </p:txBody>
      </p:sp>
      <p:sp>
        <p:nvSpPr>
          <p:cNvPr id="8" name="Rectangle 2"/>
          <p:cNvSpPr>
            <a:spLocks noChangeArrowheads="1"/>
          </p:cNvSpPr>
          <p:nvPr/>
        </p:nvSpPr>
        <p:spPr bwMode="auto">
          <a:xfrm>
            <a:off x="4479634" y="-169278"/>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br>
              <a:rPr kumimoji="0" lang="ru-RU" altLang="ru-RU" sz="1000" b="0" i="0" u="none" strike="noStrike" cap="none" normalizeH="0" baseline="0" dirty="0">
                <a:ln>
                  <a:noFill/>
                </a:ln>
                <a:solidFill>
                  <a:srgbClr val="000000"/>
                </a:solidFill>
                <a:effectLst/>
                <a:latin typeface="Verdana" panose="020B0604030504040204" pitchFamily="34" charset="0"/>
              </a:rPr>
            </a:br>
            <a:endParaRPr kumimoji="0" lang="ru-RU" altLang="ru-RU" sz="600" b="0" i="0" u="none" strike="noStrike" cap="none" normalizeH="0" baseline="0" dirty="0">
              <a:ln>
                <a:noFill/>
              </a:ln>
              <a:solidFill>
                <a:schemeClr val="tx1"/>
              </a:solidFill>
              <a:effectLst/>
            </a:endParaRPr>
          </a:p>
        </p:txBody>
      </p:sp>
      <p:sp>
        <p:nvSpPr>
          <p:cNvPr id="4" name="Скругленный прямоугольник 3"/>
          <p:cNvSpPr/>
          <p:nvPr/>
        </p:nvSpPr>
        <p:spPr>
          <a:xfrm>
            <a:off x="323528" y="620688"/>
            <a:ext cx="5688632" cy="29523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ru-RU" sz="2400" dirty="0"/>
              <a:t>Установлена неполнота или недостоверность сведений, представленных в Отчете (например, не заполнены информационные поля, приведены данные, не соответствующие виду производства эксплуатирующей организации,  и  тому подобное).</a:t>
            </a:r>
            <a:endParaRPr lang="ru-RU" dirty="0"/>
          </a:p>
        </p:txBody>
      </p:sp>
      <p:sp>
        <p:nvSpPr>
          <p:cNvPr id="12" name="Скругленный прямоугольник 11"/>
          <p:cNvSpPr/>
          <p:nvPr/>
        </p:nvSpPr>
        <p:spPr>
          <a:xfrm>
            <a:off x="3059832" y="3717032"/>
            <a:ext cx="5925908" cy="29523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a:t>Отчет не соответствует предъявляемым требованиям  к содержанию и форме заполнения информационных полей (например, порядок столбцов электронных таблиц изменен, отсутствуют  предусмотренные подписи, имеются исправления, текст не читается и тому подобное).</a:t>
            </a:r>
          </a:p>
        </p:txBody>
      </p:sp>
    </p:spTree>
    <p:extLst>
      <p:ext uri="{BB962C8B-B14F-4D97-AF65-F5344CB8AC3E}">
        <p14:creationId xmlns:p14="http://schemas.microsoft.com/office/powerpoint/2010/main" val="3004673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7</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783637176"/>
              </p:ext>
            </p:extLst>
          </p:nvPr>
        </p:nvGraphicFramePr>
        <p:xfrm>
          <a:off x="35718" y="540596"/>
          <a:ext cx="9000778" cy="6204428"/>
        </p:xfrm>
        <a:graphic>
          <a:graphicData uri="http://schemas.openxmlformats.org/drawingml/2006/table">
            <a:tbl>
              <a:tblPr firstRow="1" bandRow="1">
                <a:tableStyleId>{5C22544A-7EE6-4342-B048-85BDC9FD1C3A}</a:tableStyleId>
              </a:tblPr>
              <a:tblGrid>
                <a:gridCol w="3240138">
                  <a:extLst>
                    <a:ext uri="{9D8B030D-6E8A-4147-A177-3AD203B41FA5}">
                      <a16:colId xmlns:a16="http://schemas.microsoft.com/office/drawing/2014/main" val="20000"/>
                    </a:ext>
                  </a:extLst>
                </a:gridCol>
                <a:gridCol w="5760640">
                  <a:extLst>
                    <a:ext uri="{9D8B030D-6E8A-4147-A177-3AD203B41FA5}">
                      <a16:colId xmlns:a16="http://schemas.microsoft.com/office/drawing/2014/main" val="20001"/>
                    </a:ext>
                  </a:extLst>
                </a:gridCol>
              </a:tblGrid>
              <a:tr h="3323790">
                <a:tc>
                  <a:txBody>
                    <a:bodyPr/>
                    <a:lstStyle/>
                    <a:p>
                      <a:pPr algn="l"/>
                      <a:r>
                        <a:rPr lang="ru-RU" sz="1800" dirty="0"/>
                        <a:t>За какой период предоставлять информацию по  ПЛА и его копию?</a:t>
                      </a:r>
                    </a:p>
                  </a:txBody>
                  <a:tcPr/>
                </a:tc>
                <a:tc>
                  <a:txBody>
                    <a:bodyPr/>
                    <a:lstStyle/>
                    <a:p>
                      <a:pPr algn="r"/>
                      <a:r>
                        <a:rPr lang="ru-RU" sz="1800" dirty="0"/>
                        <a:t>Предоставляется информация по последнему</a:t>
                      </a:r>
                      <a:r>
                        <a:rPr lang="ru-RU" sz="1800" baseline="0" dirty="0"/>
                        <a:t> действующему ПЛА.</a:t>
                      </a:r>
                    </a:p>
                    <a:p>
                      <a:r>
                        <a:rPr lang="ru-RU" sz="1200" b="0" i="0" u="none" strike="noStrike" kern="1200" baseline="0" dirty="0">
                          <a:solidFill>
                            <a:schemeClr val="lt1"/>
                          </a:solidFill>
                          <a:latin typeface="+mn-lt"/>
                          <a:ea typeface="+mn-ea"/>
                          <a:cs typeface="+mn-cs"/>
                        </a:rPr>
                        <a:t> </a:t>
                      </a:r>
                      <a:r>
                        <a:rPr lang="ru-RU" sz="1400" b="1" kern="1200" baseline="0" dirty="0">
                          <a:solidFill>
                            <a:schemeClr val="lt1"/>
                          </a:solidFill>
                          <a:latin typeface="+mn-lt"/>
                          <a:ea typeface="+mn-ea"/>
                          <a:cs typeface="+mn-cs"/>
                        </a:rPr>
                        <a:t>«а)для шахт угольных и объектов, на которых ведутся горные работы в подземных условиях, - 6 месяцев;</a:t>
                      </a:r>
                    </a:p>
                    <a:p>
                      <a:r>
                        <a:rPr lang="ru-RU" sz="1400" b="1" kern="1200" baseline="0" dirty="0">
                          <a:solidFill>
                            <a:schemeClr val="lt1"/>
                          </a:solidFill>
                          <a:latin typeface="+mn-lt"/>
                          <a:ea typeface="+mn-ea"/>
                          <a:cs typeface="+mn-cs"/>
                        </a:rPr>
                        <a:t>б) для объектов, на которых ведутся открытые горные работы или работы по обогащению полезных ископаемых, - 1 год;</a:t>
                      </a:r>
                    </a:p>
                    <a:p>
                      <a:r>
                        <a:rPr lang="ru-RU" sz="1400" b="1" kern="1200" baseline="0" dirty="0">
                          <a:solidFill>
                            <a:schemeClr val="lt1"/>
                          </a:solidFill>
                          <a:latin typeface="+mn-lt"/>
                          <a:ea typeface="+mn-ea"/>
                          <a:cs typeface="+mn-cs"/>
                        </a:rPr>
                        <a:t>в) для объектов I класса опасности - 2 года ;</a:t>
                      </a:r>
                    </a:p>
                    <a:p>
                      <a:r>
                        <a:rPr lang="ru-RU" sz="1400" b="1" kern="1200" baseline="0" dirty="0">
                          <a:solidFill>
                            <a:schemeClr val="lt1"/>
                          </a:solidFill>
                          <a:latin typeface="+mn-lt"/>
                          <a:ea typeface="+mn-ea"/>
                          <a:cs typeface="+mn-cs"/>
                        </a:rPr>
                        <a:t>г) для объектов II класса опасности - 3 года ;</a:t>
                      </a:r>
                      <a:endParaRPr lang="ru-RU" sz="1400" b="1" kern="1200" baseline="0" dirty="0">
                        <a:solidFill>
                          <a:schemeClr val="lt1"/>
                        </a:solidFill>
                        <a:latin typeface="+mn-lt"/>
                        <a:ea typeface="+mn-ea"/>
                        <a:cs typeface="+mn-cs"/>
                        <a:hlinkClick r:id=""/>
                      </a:endParaRPr>
                    </a:p>
                    <a:p>
                      <a:r>
                        <a:rPr lang="ru-RU" sz="1400" b="1" kern="1200" baseline="0" dirty="0">
                          <a:solidFill>
                            <a:schemeClr val="lt1"/>
                          </a:solidFill>
                          <a:latin typeface="+mn-lt"/>
                          <a:ea typeface="+mn-ea"/>
                          <a:cs typeface="+mn-cs"/>
                        </a:rPr>
                        <a:t>д) для объектов III класса опасности - 5 лет.»</a:t>
                      </a:r>
                    </a:p>
                    <a:p>
                      <a:r>
                        <a:rPr lang="ru-RU" sz="1400" b="1" kern="1200" baseline="0" dirty="0">
                          <a:solidFill>
                            <a:schemeClr val="lt1"/>
                          </a:solidFill>
                          <a:latin typeface="+mn-lt"/>
                          <a:ea typeface="+mn-ea"/>
                          <a:cs typeface="+mn-cs"/>
                        </a:rPr>
                        <a:t>Положение  о разработке планов мероприятий по локализации и ликвидации последствий аварий на опасных производственных объектах, утв. постановлением Правительства РФ от 26.08.2013 № 730.</a:t>
                      </a:r>
                    </a:p>
                  </a:txBody>
                  <a:tcPr/>
                </a:tc>
                <a:extLst>
                  <a:ext uri="{0D108BD9-81ED-4DB2-BD59-A6C34878D82A}">
                    <a16:rowId xmlns:a16="http://schemas.microsoft.com/office/drawing/2014/main" val="10000"/>
                  </a:ext>
                </a:extLst>
              </a:tr>
              <a:tr h="28806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1600" b="1" kern="1200" baseline="0" dirty="0">
                          <a:solidFill>
                            <a:schemeClr val="tx1"/>
                          </a:solidFill>
                          <a:effectLst/>
                          <a:latin typeface="+mn-lt"/>
                          <a:ea typeface="+mn-ea"/>
                          <a:cs typeface="+mn-cs"/>
                        </a:rPr>
                        <a:t>Можно ли считать, что отчет представлен, если поступил в адрес управления без сопроводительного письма.</a:t>
                      </a:r>
                    </a:p>
                  </a:txBody>
                  <a:tcPr/>
                </a:tc>
                <a:tc>
                  <a:txBody>
                    <a:bodyPr/>
                    <a:lstStyle/>
                    <a:p>
                      <a:pPr algn="r"/>
                      <a:r>
                        <a:rPr lang="ru-RU" sz="1600" b="1" kern="1200" dirty="0">
                          <a:solidFill>
                            <a:schemeClr val="tx1"/>
                          </a:solidFill>
                          <a:effectLst/>
                          <a:latin typeface="+mn-lt"/>
                          <a:ea typeface="+mn-ea"/>
                          <a:cs typeface="+mn-cs"/>
                        </a:rPr>
                        <a:t>Отчет представлен только в том случае, если он соответствует предъявляемым к нему требованиям по форме и содержанию. Следует</a:t>
                      </a:r>
                      <a:r>
                        <a:rPr lang="ru-RU" sz="1600" b="1" kern="1200" baseline="0" dirty="0">
                          <a:solidFill>
                            <a:schemeClr val="tx1"/>
                          </a:solidFill>
                          <a:effectLst/>
                          <a:latin typeface="+mn-lt"/>
                          <a:ea typeface="+mn-ea"/>
                          <a:cs typeface="+mn-cs"/>
                        </a:rPr>
                        <a:t> учесть, что в сопроводительном письме указываются наименовании организации, представившей отчет, форма предоставления отчета (бумажный носитель и электронные таблицы или электронный документ), количество листов.  Наличие сопроводительного письма позволит избежать ошибок («человеческого фактора») при регистрации поступивших документов.</a:t>
                      </a:r>
                      <a:r>
                        <a:rPr lang="ru-RU" sz="1600" b="1" kern="1200" dirty="0">
                          <a:solidFill>
                            <a:schemeClr val="tx1"/>
                          </a:solidFill>
                          <a:effectLst/>
                          <a:latin typeface="+mn-lt"/>
                          <a:ea typeface="+mn-ea"/>
                          <a:cs typeface="+mn-cs"/>
                        </a:rPr>
                        <a:t> </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6982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8</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419028868"/>
              </p:ext>
            </p:extLst>
          </p:nvPr>
        </p:nvGraphicFramePr>
        <p:xfrm>
          <a:off x="107504" y="764704"/>
          <a:ext cx="9001000" cy="5544616"/>
        </p:xfrm>
        <a:graphic>
          <a:graphicData uri="http://schemas.openxmlformats.org/drawingml/2006/table">
            <a:tbl>
              <a:tblPr firstRow="1" bandRow="1">
                <a:tableStyleId>{5C22544A-7EE6-4342-B048-85BDC9FD1C3A}</a:tableStyleId>
              </a:tblPr>
              <a:tblGrid>
                <a:gridCol w="4446826">
                  <a:extLst>
                    <a:ext uri="{9D8B030D-6E8A-4147-A177-3AD203B41FA5}">
                      <a16:colId xmlns:a16="http://schemas.microsoft.com/office/drawing/2014/main" val="20000"/>
                    </a:ext>
                  </a:extLst>
                </a:gridCol>
                <a:gridCol w="4554174">
                  <a:extLst>
                    <a:ext uri="{9D8B030D-6E8A-4147-A177-3AD203B41FA5}">
                      <a16:colId xmlns:a16="http://schemas.microsoft.com/office/drawing/2014/main" val="20001"/>
                    </a:ext>
                  </a:extLst>
                </a:gridCol>
              </a:tblGrid>
              <a:tr h="2569554">
                <a:tc>
                  <a:txBody>
                    <a:bodyPr/>
                    <a:lstStyle/>
                    <a:p>
                      <a:pPr algn="l"/>
                      <a:r>
                        <a:rPr lang="ru-RU" sz="1800" dirty="0"/>
                        <a:t>В</a:t>
                      </a:r>
                      <a:r>
                        <a:rPr lang="ru-RU" sz="1800" baseline="0" dirty="0"/>
                        <a:t> чьи обязанности входит загрузка отчетов в систему: надзирающего или регистрирующего территориального органа?</a:t>
                      </a:r>
                      <a:endParaRPr lang="ru-RU" sz="1800" dirty="0"/>
                    </a:p>
                  </a:txBody>
                  <a:tcPr/>
                </a:tc>
                <a:tc>
                  <a:txBody>
                    <a:bodyPr/>
                    <a:lstStyle/>
                    <a:p>
                      <a:pPr marL="0" algn="r" defTabSz="685800" rtl="0" eaLnBrk="1" latinLnBrk="0" hangingPunct="1"/>
                      <a:r>
                        <a:rPr lang="ru-RU" sz="1800" b="1" kern="1200" baseline="0" dirty="0">
                          <a:solidFill>
                            <a:schemeClr val="lt1"/>
                          </a:solidFill>
                          <a:latin typeface="+mn-lt"/>
                          <a:ea typeface="+mn-ea"/>
                          <a:cs typeface="+mn-cs"/>
                        </a:rPr>
                        <a:t>Если отчет поступил в надзирающий территориальный орган, то  - надзирающего.</a:t>
                      </a:r>
                    </a:p>
                    <a:p>
                      <a:pPr marL="0" algn="r" defTabSz="685800" rtl="0" eaLnBrk="1" latinLnBrk="0" hangingPunct="1"/>
                      <a:r>
                        <a:rPr lang="ru-RU" sz="1800" b="1" kern="1200" baseline="0" dirty="0">
                          <a:solidFill>
                            <a:schemeClr val="lt1"/>
                          </a:solidFill>
                          <a:latin typeface="+mn-lt"/>
                          <a:ea typeface="+mn-ea"/>
                          <a:cs typeface="+mn-cs"/>
                        </a:rPr>
                        <a:t>Если отчет поступил в регистрирующий территориальный орган, то – регистрирующего.</a:t>
                      </a:r>
                    </a:p>
                  </a:txBody>
                  <a:tcPr/>
                </a:tc>
                <a:extLst>
                  <a:ext uri="{0D108BD9-81ED-4DB2-BD59-A6C34878D82A}">
                    <a16:rowId xmlns:a16="http://schemas.microsoft.com/office/drawing/2014/main" val="10000"/>
                  </a:ext>
                </a:extLst>
              </a:tr>
              <a:tr h="29750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Если у организации есть ОПО, которые находятся под надзором в нескольких территориальных органах Ростехнадзора (ТО), а отчет представлен только по объекту, находящемуся на территории только одного ТО, можно ли считать отчет по производственному контролю представленным?</a:t>
                      </a:r>
                    </a:p>
                  </a:txBody>
                  <a:tcPr/>
                </a:tc>
                <a:tc>
                  <a:txBody>
                    <a:bodyPr/>
                    <a:lstStyle/>
                    <a:p>
                      <a:pPr algn="r"/>
                      <a:r>
                        <a:rPr lang="ru-RU" sz="2000" b="1" kern="1200" dirty="0">
                          <a:solidFill>
                            <a:schemeClr val="tx1"/>
                          </a:solidFill>
                          <a:effectLst/>
                          <a:latin typeface="+mn-lt"/>
                          <a:ea typeface="+mn-ea"/>
                          <a:cs typeface="+mn-cs"/>
                        </a:rPr>
                        <a:t>Нет, нельзя. Организация</a:t>
                      </a:r>
                      <a:r>
                        <a:rPr lang="ru-RU" sz="2000" b="1" kern="1200" baseline="0" dirty="0">
                          <a:solidFill>
                            <a:schemeClr val="tx1"/>
                          </a:solidFill>
                          <a:effectLst/>
                          <a:latin typeface="+mn-lt"/>
                          <a:ea typeface="+mn-ea"/>
                          <a:cs typeface="+mn-cs"/>
                        </a:rPr>
                        <a:t> обязана представить отчет по всем эксплуатируемым ОПО. Организация имеет право представить как один отчет в регистрирующий орган, так и несколько отчетов в разные ТО по месту надзора за ОПО. </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698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8128000" y="6470704"/>
            <a:ext cx="764480" cy="274320"/>
          </a:xfrm>
        </p:spPr>
        <p:txBody>
          <a:bodyPr/>
          <a:lstStyle/>
          <a:p>
            <a:pPr>
              <a:defRPr/>
            </a:pPr>
            <a:fld id="{4B3B6A11-FBBF-427E-9A99-2E2E7AB513DA}" type="slidenum">
              <a:rPr lang="ru-RU" smtClean="0"/>
              <a:pPr>
                <a:defRPr/>
              </a:pPr>
              <a:t>9</a:t>
            </a:fld>
            <a:endParaRPr lang="ru-RU" dirty="0"/>
          </a:p>
        </p:txBody>
      </p:sp>
      <p:sp>
        <p:nvSpPr>
          <p:cNvPr id="3" name="Line 2"/>
          <p:cNvSpPr>
            <a:spLocks noChangeShapeType="1"/>
          </p:cNvSpPr>
          <p:nvPr/>
        </p:nvSpPr>
        <p:spPr bwMode="auto">
          <a:xfrm flipV="1">
            <a:off x="35719" y="535722"/>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a:defRPr/>
            </a:pPr>
            <a:endParaRPr lang="ru-RU" dirty="0">
              <a:latin typeface="Calibri" pitchFamily="34" charset="0"/>
              <a:cs typeface="Calibri" pitchFamily="34" charset="0"/>
            </a:endParaRPr>
          </a:p>
        </p:txBody>
      </p:sp>
      <p:sp>
        <p:nvSpPr>
          <p:cNvPr id="5" name="Прямоугольник 4"/>
          <p:cNvSpPr/>
          <p:nvPr/>
        </p:nvSpPr>
        <p:spPr>
          <a:xfrm>
            <a:off x="214282" y="130739"/>
            <a:ext cx="8786874" cy="400110"/>
          </a:xfrm>
          <a:prstGeom prst="rect">
            <a:avLst/>
          </a:prstGeom>
        </p:spPr>
        <p:txBody>
          <a:bodyPr wrap="square">
            <a:spAutoFit/>
          </a:bodyPr>
          <a:lstStyle/>
          <a:p>
            <a:pPr algn="r"/>
            <a:r>
              <a:rPr lang="ru-RU" sz="2000" dirty="0"/>
              <a:t>ВОПРОС - ОТВЕТ</a:t>
            </a:r>
            <a:endParaRPr kumimoji="1" lang="ru-RU" sz="2000" b="1" dirty="0">
              <a:solidFill>
                <a:schemeClr val="tx2"/>
              </a:solidFill>
              <a:latin typeface="+mj-lt"/>
              <a:cs typeface="Calibri"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857695906"/>
              </p:ext>
            </p:extLst>
          </p:nvPr>
        </p:nvGraphicFramePr>
        <p:xfrm>
          <a:off x="107504" y="764704"/>
          <a:ext cx="9001000" cy="5855382"/>
        </p:xfrm>
        <a:graphic>
          <a:graphicData uri="http://schemas.openxmlformats.org/drawingml/2006/table">
            <a:tbl>
              <a:tblPr firstRow="1" bandRow="1">
                <a:tableStyleId>{5C22544A-7EE6-4342-B048-85BDC9FD1C3A}</a:tableStyleId>
              </a:tblPr>
              <a:tblGrid>
                <a:gridCol w="4446826">
                  <a:extLst>
                    <a:ext uri="{9D8B030D-6E8A-4147-A177-3AD203B41FA5}">
                      <a16:colId xmlns:a16="http://schemas.microsoft.com/office/drawing/2014/main" val="20000"/>
                    </a:ext>
                  </a:extLst>
                </a:gridCol>
                <a:gridCol w="4554174">
                  <a:extLst>
                    <a:ext uri="{9D8B030D-6E8A-4147-A177-3AD203B41FA5}">
                      <a16:colId xmlns:a16="http://schemas.microsoft.com/office/drawing/2014/main" val="20001"/>
                    </a:ext>
                  </a:extLst>
                </a:gridCol>
              </a:tblGrid>
              <a:tr h="1080120">
                <a:tc>
                  <a:txBody>
                    <a:bodyPr/>
                    <a:lstStyle/>
                    <a:p>
                      <a:pPr algn="l"/>
                      <a:r>
                        <a:rPr lang="ru-RU" sz="1800" dirty="0"/>
                        <a:t>Можно</a:t>
                      </a:r>
                      <a:r>
                        <a:rPr lang="ru-RU" sz="1800" baseline="0" dirty="0"/>
                        <a:t> ли представить ПЛА на бумажном носителе в случае, если в эксплуатирующей организации действуют 5 ПЛА каждый для своего ОПО. </a:t>
                      </a:r>
                      <a:endParaRPr lang="ru-RU" sz="1800" dirty="0"/>
                    </a:p>
                  </a:txBody>
                  <a:tcPr/>
                </a:tc>
                <a:tc>
                  <a:txBody>
                    <a:bodyPr/>
                    <a:lstStyle/>
                    <a:p>
                      <a:pPr marL="0" algn="r" defTabSz="685800" rtl="0" eaLnBrk="1" latinLnBrk="0" hangingPunct="1"/>
                      <a:r>
                        <a:rPr lang="ru-RU" sz="1800" b="1" kern="1200" baseline="0" dirty="0">
                          <a:solidFill>
                            <a:schemeClr val="lt1"/>
                          </a:solidFill>
                          <a:latin typeface="+mn-lt"/>
                          <a:ea typeface="+mn-ea"/>
                          <a:cs typeface="+mn-cs"/>
                        </a:rPr>
                        <a:t>Да, такая возможность допускается. </a:t>
                      </a:r>
                    </a:p>
                  </a:txBody>
                  <a:tcPr/>
                </a:tc>
                <a:extLst>
                  <a:ext uri="{0D108BD9-81ED-4DB2-BD59-A6C34878D82A}">
                    <a16:rowId xmlns:a16="http://schemas.microsoft.com/office/drawing/2014/main" val="10000"/>
                  </a:ext>
                </a:extLst>
              </a:tr>
              <a:tr h="16916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Объединить колонки «серийный и заводской номера», т.к. данные номера у горнотранспортного оборудования одинаковы. </a:t>
                      </a:r>
                    </a:p>
                  </a:txBody>
                  <a:tcPr/>
                </a:tc>
                <a:tc>
                  <a:txBody>
                    <a:bodyPr/>
                    <a:lstStyle/>
                    <a:p>
                      <a:pPr algn="r"/>
                      <a:r>
                        <a:rPr lang="ru-RU" sz="2000" b="1" kern="1200" dirty="0">
                          <a:solidFill>
                            <a:schemeClr val="tx1"/>
                          </a:solidFill>
                          <a:effectLst/>
                          <a:latin typeface="+mn-lt"/>
                          <a:ea typeface="+mn-ea"/>
                          <a:cs typeface="+mn-cs"/>
                        </a:rPr>
                        <a:t>У иных технических устройств указанные номера могут быть различны. Если информации по каким-то колонкам нет, то они просто не заполняются.</a:t>
                      </a:r>
                    </a:p>
                  </a:txBody>
                  <a:tcPr/>
                </a:tc>
                <a:extLst>
                  <a:ext uri="{0D108BD9-81ED-4DB2-BD59-A6C34878D82A}">
                    <a16:rowId xmlns:a16="http://schemas.microsoft.com/office/drawing/2014/main" val="10001"/>
                  </a:ext>
                </a:extLst>
              </a:tr>
              <a:tr h="29750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ru-RU" sz="2000" b="1" kern="1200" baseline="0" dirty="0">
                          <a:solidFill>
                            <a:schemeClr val="tx1"/>
                          </a:solidFill>
                          <a:effectLst/>
                          <a:latin typeface="+mn-lt"/>
                          <a:ea typeface="+mn-ea"/>
                          <a:cs typeface="+mn-cs"/>
                        </a:rPr>
                        <a:t>В организациях при эксплуатации ОПО количество технических устройств (далее – ТУ) может составлять до нескольких тысяч ТУ. Необходимо сократить объем информации.</a:t>
                      </a:r>
                    </a:p>
                  </a:txBody>
                  <a:tcPr/>
                </a:tc>
                <a:tc>
                  <a:txBody>
                    <a:bodyPr/>
                    <a:lstStyle/>
                    <a:p>
                      <a:pPr algn="r"/>
                      <a:r>
                        <a:rPr lang="ru-RU" sz="2000" b="1" kern="1200" dirty="0">
                          <a:solidFill>
                            <a:schemeClr val="tx1"/>
                          </a:solidFill>
                          <a:effectLst/>
                          <a:latin typeface="+mn-lt"/>
                          <a:ea typeface="+mn-ea"/>
                          <a:cs typeface="+mn-cs"/>
                        </a:rPr>
                        <a:t>Передается только информация</a:t>
                      </a:r>
                      <a:r>
                        <a:rPr lang="ru-RU" sz="2000" b="1" kern="1200" baseline="0" dirty="0">
                          <a:solidFill>
                            <a:schemeClr val="tx1"/>
                          </a:solidFill>
                          <a:effectLst/>
                          <a:latin typeface="+mn-lt"/>
                          <a:ea typeface="+mn-ea"/>
                          <a:cs typeface="+mn-cs"/>
                        </a:rPr>
                        <a:t> по тем ТУ, которые дают признак опасности и сведения о которых предоставляются </a:t>
                      </a:r>
                      <a:r>
                        <a:rPr lang="ru-RU" sz="2000" b="1" kern="1200" baseline="0">
                          <a:solidFill>
                            <a:schemeClr val="tx1"/>
                          </a:solidFill>
                          <a:effectLst/>
                          <a:latin typeface="+mn-lt"/>
                          <a:ea typeface="+mn-ea"/>
                          <a:cs typeface="+mn-cs"/>
                        </a:rPr>
                        <a:t>при регистрации ОПО.  </a:t>
                      </a:r>
                      <a:endParaRPr lang="ru-RU" sz="2000" b="1" kern="1200" dirty="0">
                        <a:solidFill>
                          <a:schemeClr val="tx1"/>
                        </a:solidFill>
                        <a:effectLst/>
                        <a:latin typeface="+mn-lt"/>
                        <a:ea typeface="+mn-ea"/>
                        <a:cs typeface="+mn-cs"/>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816763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21328</TotalTime>
  <Words>4599</Words>
  <Application>Microsoft Office PowerPoint</Application>
  <PresentationFormat>Экран (4:3)</PresentationFormat>
  <Paragraphs>347</Paragraphs>
  <Slides>49</Slides>
  <Notes>6</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49</vt:i4>
      </vt:variant>
    </vt:vector>
  </HeadingPairs>
  <TitlesOfParts>
    <vt:vector size="56" baseType="lpstr">
      <vt:lpstr>Arial</vt:lpstr>
      <vt:lpstr>Calibri</vt:lpstr>
      <vt:lpstr>Calibri Light</vt:lpstr>
      <vt:lpstr>Courier New</vt:lpstr>
      <vt:lpstr>Times New Roman</vt:lpstr>
      <vt:lpstr>Verdana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ГГТН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 слайда отсутствует</dc:title>
  <dc:creator>Копылов</dc:creator>
  <cp:lastModifiedBy>User</cp:lastModifiedBy>
  <cp:revision>2661</cp:revision>
  <cp:lastPrinted>2016-02-12T06:15:43Z</cp:lastPrinted>
  <dcterms:created xsi:type="dcterms:W3CDTF">2000-02-02T11:29:10Z</dcterms:created>
  <dcterms:modified xsi:type="dcterms:W3CDTF">2016-03-21T08:04:45Z</dcterms:modified>
</cp:coreProperties>
</file>